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9.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2.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3.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4.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5.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78" r:id="rId12"/>
    <p:sldMasterId id="2147484899" r:id="rId13"/>
    <p:sldMasterId id="2147484911" r:id="rId14"/>
    <p:sldMasterId id="2147484938" r:id="rId15"/>
    <p:sldMasterId id="2147484969" r:id="rId16"/>
    <p:sldMasterId id="2147485019" r:id="rId17"/>
    <p:sldMasterId id="2147485048" r:id="rId18"/>
    <p:sldMasterId id="2147485074" r:id="rId19"/>
    <p:sldMasterId id="2147485112" r:id="rId20"/>
    <p:sldMasterId id="2147485162" r:id="rId21"/>
    <p:sldMasterId id="2147485194" r:id="rId22"/>
    <p:sldMasterId id="2147485241" r:id="rId23"/>
  </p:sldMasterIdLst>
  <p:notesMasterIdLst>
    <p:notesMasterId r:id="rId32"/>
  </p:notesMasterIdLst>
  <p:handoutMasterIdLst>
    <p:handoutMasterId r:id="rId33"/>
  </p:handoutMasterIdLst>
  <p:sldIdLst>
    <p:sldId id="1647" r:id="rId24"/>
    <p:sldId id="1648" r:id="rId25"/>
    <p:sldId id="1646" r:id="rId26"/>
    <p:sldId id="1649" r:id="rId27"/>
    <p:sldId id="1653" r:id="rId28"/>
    <p:sldId id="1651" r:id="rId29"/>
    <p:sldId id="1650" r:id="rId30"/>
    <p:sldId id="1652" r:id="rId31"/>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88343" autoAdjust="0"/>
  </p:normalViewPr>
  <p:slideViewPr>
    <p:cSldViewPr snapToGrid="0">
      <p:cViewPr varScale="1">
        <p:scale>
          <a:sx n="82" d="100"/>
          <a:sy n="82" d="100"/>
        </p:scale>
        <p:origin x="40" y="284"/>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3.xml"/><Relationship Id="rId3" Type="http://schemas.openxmlformats.org/officeDocument/2006/relationships/customXml" Target="../customXml/item3.xml"/><Relationship Id="rId21" Type="http://schemas.openxmlformats.org/officeDocument/2006/relationships/slideMaster" Target="slideMasters/slideMaster14.xml"/><Relationship Id="rId34"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2.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9.xml"/><Relationship Id="rId20" Type="http://schemas.openxmlformats.org/officeDocument/2006/relationships/slideMaster" Target="slideMasters/slideMaster13.xml"/><Relationship Id="rId29" Type="http://schemas.openxmlformats.org/officeDocument/2006/relationships/slide" Target="slides/slide6.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4.xml"/><Relationship Id="rId24" Type="http://schemas.openxmlformats.org/officeDocument/2006/relationships/slide" Target="slides/slide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5.xml"/><Relationship Id="rId36" Type="http://schemas.openxmlformats.org/officeDocument/2006/relationships/theme" Target="theme/theme1.xml"/><Relationship Id="rId10" Type="http://schemas.openxmlformats.org/officeDocument/2006/relationships/slideMaster" Target="slideMasters/slideMaster3.xml"/><Relationship Id="rId19" Type="http://schemas.openxmlformats.org/officeDocument/2006/relationships/slideMaster" Target="slideMasters/slideMaster12.xml"/><Relationship Id="rId31" Type="http://schemas.openxmlformats.org/officeDocument/2006/relationships/slide" Target="slides/slide8.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5/30/2016 6:12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5/30/2016 6:12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1</a:t>
            </a:fld>
            <a:endParaRPr lang="en-US">
              <a:solidFill>
                <a:prstClr val="black"/>
              </a:solidFill>
              <a:latin typeface="Calibri"/>
            </a:endParaRPr>
          </a:p>
        </p:txBody>
      </p:sp>
    </p:spTree>
    <p:extLst>
      <p:ext uri="{BB962C8B-B14F-4D97-AF65-F5344CB8AC3E}">
        <p14:creationId xmlns:p14="http://schemas.microsoft.com/office/powerpoint/2010/main" val="52455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2</a:t>
            </a:fld>
            <a:endParaRPr lang="en-US">
              <a:solidFill>
                <a:prstClr val="black"/>
              </a:solidFill>
              <a:latin typeface="Calibri"/>
            </a:endParaRPr>
          </a:p>
        </p:txBody>
      </p:sp>
    </p:spTree>
    <p:extLst>
      <p:ext uri="{BB962C8B-B14F-4D97-AF65-F5344CB8AC3E}">
        <p14:creationId xmlns:p14="http://schemas.microsoft.com/office/powerpoint/2010/main" val="317547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5/30/2016 6:12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6</a:t>
            </a:fld>
            <a:endParaRPr lang="en-US" altLang="en-US"/>
          </a:p>
        </p:txBody>
      </p:sp>
    </p:spTree>
    <p:extLst>
      <p:ext uri="{BB962C8B-B14F-4D97-AF65-F5344CB8AC3E}">
        <p14:creationId xmlns:p14="http://schemas.microsoft.com/office/powerpoint/2010/main" val="1093918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2813" marR="0" lvl="4"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7</a:t>
            </a:fld>
            <a:endParaRPr lang="en-US">
              <a:solidFill>
                <a:prstClr val="black"/>
              </a:solidFill>
              <a:latin typeface="Calibri"/>
            </a:endParaRPr>
          </a:p>
        </p:txBody>
      </p:sp>
    </p:spTree>
    <p:extLst>
      <p:ext uri="{BB962C8B-B14F-4D97-AF65-F5344CB8AC3E}">
        <p14:creationId xmlns:p14="http://schemas.microsoft.com/office/powerpoint/2010/main" val="2440046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2813" marR="0" lvl="4"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8</a:t>
            </a:fld>
            <a:endParaRPr lang="en-US">
              <a:solidFill>
                <a:prstClr val="black"/>
              </a:solidFill>
              <a:latin typeface="Calibri"/>
            </a:endParaRPr>
          </a:p>
        </p:txBody>
      </p:sp>
    </p:spTree>
    <p:extLst>
      <p:ext uri="{BB962C8B-B14F-4D97-AF65-F5344CB8AC3E}">
        <p14:creationId xmlns:p14="http://schemas.microsoft.com/office/powerpoint/2010/main" val="1550059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16.png"/><Relationship Id="rId2" Type="http://schemas.openxmlformats.org/officeDocument/2006/relationships/image" Target="../media/image36.emf"/><Relationship Id="rId1" Type="http://schemas.openxmlformats.org/officeDocument/2006/relationships/slideMaster" Target="../slideMasters/slideMaster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9" Type="http://schemas.openxmlformats.org/officeDocument/2006/relationships/image" Target="../media/image80.pn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png"/><Relationship Id="rId42" Type="http://schemas.openxmlformats.org/officeDocument/2006/relationships/image" Target="../media/image83.png"/><Relationship Id="rId47" Type="http://schemas.openxmlformats.org/officeDocument/2006/relationships/image" Target="../media/image88.png"/><Relationship Id="rId50" Type="http://schemas.openxmlformats.org/officeDocument/2006/relationships/image" Target="../media/image9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png"/><Relationship Id="rId46" Type="http://schemas.openxmlformats.org/officeDocument/2006/relationships/image" Target="../media/image87.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41" Type="http://schemas.openxmlformats.org/officeDocument/2006/relationships/image" Target="../media/image82.png"/><Relationship Id="rId1" Type="http://schemas.openxmlformats.org/officeDocument/2006/relationships/slideMaster" Target="../slideMasters/slideMaster9.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3" Type="http://schemas.openxmlformats.org/officeDocument/2006/relationships/image" Target="../media/image94.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4" Type="http://schemas.openxmlformats.org/officeDocument/2006/relationships/image" Target="../media/image85.png"/><Relationship Id="rId52" Type="http://schemas.openxmlformats.org/officeDocument/2006/relationships/image" Target="../media/image93.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43" Type="http://schemas.openxmlformats.org/officeDocument/2006/relationships/image" Target="../media/image84.png"/><Relationship Id="rId48" Type="http://schemas.openxmlformats.org/officeDocument/2006/relationships/image" Target="../media/image89.png"/><Relationship Id="rId8" Type="http://schemas.openxmlformats.org/officeDocument/2006/relationships/image" Target="../media/image49.png"/><Relationship Id="rId51" Type="http://schemas.openxmlformats.org/officeDocument/2006/relationships/image" Target="../media/image92.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99.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9" Type="http://schemas.openxmlformats.org/officeDocument/2006/relationships/image" Target="../media/image80.png"/><Relationship Id="rId3" Type="http://schemas.openxmlformats.org/officeDocument/2006/relationships/image" Target="../media/image44.png"/><Relationship Id="rId21" Type="http://schemas.openxmlformats.org/officeDocument/2006/relationships/image" Target="../media/image62.png"/><Relationship Id="rId34" Type="http://schemas.openxmlformats.org/officeDocument/2006/relationships/image" Target="../media/image75.png"/><Relationship Id="rId42" Type="http://schemas.openxmlformats.org/officeDocument/2006/relationships/image" Target="../media/image83.png"/><Relationship Id="rId47" Type="http://schemas.openxmlformats.org/officeDocument/2006/relationships/image" Target="../media/image88.png"/><Relationship Id="rId50" Type="http://schemas.openxmlformats.org/officeDocument/2006/relationships/image" Target="../media/image9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png"/><Relationship Id="rId46" Type="http://schemas.openxmlformats.org/officeDocument/2006/relationships/image" Target="../media/image87.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41" Type="http://schemas.openxmlformats.org/officeDocument/2006/relationships/image" Target="../media/image82.png"/><Relationship Id="rId1" Type="http://schemas.openxmlformats.org/officeDocument/2006/relationships/slideMaster" Target="../slideMasters/slideMaster13.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3" Type="http://schemas.openxmlformats.org/officeDocument/2006/relationships/image" Target="../media/image94.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4" Type="http://schemas.openxmlformats.org/officeDocument/2006/relationships/image" Target="../media/image85.png"/><Relationship Id="rId52" Type="http://schemas.openxmlformats.org/officeDocument/2006/relationships/image" Target="../media/image93.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43" Type="http://schemas.openxmlformats.org/officeDocument/2006/relationships/image" Target="../media/image84.png"/><Relationship Id="rId48" Type="http://schemas.openxmlformats.org/officeDocument/2006/relationships/image" Target="../media/image89.png"/><Relationship Id="rId8" Type="http://schemas.openxmlformats.org/officeDocument/2006/relationships/image" Target="../media/image49.png"/><Relationship Id="rId51" Type="http://schemas.openxmlformats.org/officeDocument/2006/relationships/image" Target="../media/image92.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4.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4.pn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5.pn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5.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5.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3.png"/><Relationship Id="rId1" Type="http://schemas.openxmlformats.org/officeDocument/2006/relationships/slideMaster" Target="../slideMasters/slideMaster15.xml"/><Relationship Id="rId4" Type="http://schemas.openxmlformats.org/officeDocument/2006/relationships/image" Target="../media/image113.png"/></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a:t>Presentation title</a:t>
            </a:r>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78562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595922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272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159949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077478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69855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23021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260244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3150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258024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37999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r>
                          <a:rPr lang="en-US" kern="0" dirty="0">
                            <a:gradFill>
                              <a:gsLst>
                                <a:gs pos="76250">
                                  <a:srgbClr val="FFFFFF"/>
                                </a:gs>
                                <a:gs pos="31000">
                                  <a:srgbClr val="FFFFFF"/>
                                </a:gs>
                              </a:gsLst>
                              <a:lin ang="5400000" scaled="0"/>
                            </a:gradFill>
                          </a:rPr>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25201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3405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8382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885314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767759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2364005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39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45208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89656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915967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6613693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4881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27027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043323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83329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a:t>Lorem ipsum</a:t>
            </a:r>
          </a:p>
        </p:txBody>
      </p:sp>
    </p:spTree>
    <p:extLst>
      <p:ext uri="{BB962C8B-B14F-4D97-AF65-F5344CB8AC3E}">
        <p14:creationId xmlns:p14="http://schemas.microsoft.com/office/powerpoint/2010/main" val="409839077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49927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69981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408255"/>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98128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696656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28730107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4532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79510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64295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1165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6190222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3757246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6163841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5884422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196337822"/>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a:solidFill>
                  <a:srgbClr val="00B0F0"/>
                </a:solidFill>
              </a:rPr>
              <a:t>Visual Studio Online</a:t>
            </a: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7534382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38657172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27477262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30872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92022854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5927631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436287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3278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87156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192541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4234448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6739170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262010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4258712"/>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176899"/>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7B1FFB-316B-43C3-ACC5-37644D2DEC14}" type="datetimeFigureOut">
              <a:rPr lang="en-US" smtClean="0"/>
              <a:t>5/30/2016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F589C0-E5A6-475E-A02D-262B84731394}" type="slidenum">
              <a:rPr lang="en-US" smtClean="0"/>
              <a:t>‹#›</a:t>
            </a:fld>
            <a:endParaRPr lang="en-US"/>
          </a:p>
        </p:txBody>
      </p:sp>
    </p:spTree>
    <p:extLst>
      <p:ext uri="{BB962C8B-B14F-4D97-AF65-F5344CB8AC3E}">
        <p14:creationId xmlns:p14="http://schemas.microsoft.com/office/powerpoint/2010/main" val="37978968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7023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9116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6358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5817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5632581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02827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063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61290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4191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91402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30879071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a:solidFill>
                  <a:schemeClr val="bg1"/>
                </a:solidFill>
              </a:rPr>
              <a:t>Happy Meals</a:t>
            </a:r>
          </a:p>
        </p:txBody>
      </p:sp>
    </p:spTree>
    <p:extLst>
      <p:ext uri="{BB962C8B-B14F-4D97-AF65-F5344CB8AC3E}">
        <p14:creationId xmlns:p14="http://schemas.microsoft.com/office/powerpoint/2010/main" val="29735787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106108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5" Type="http://schemas.openxmlformats.org/officeDocument/2006/relationships/theme" Target="../theme/theme10.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9" Type="http://schemas.openxmlformats.org/officeDocument/2006/relationships/image" Target="../media/image17.png"/><Relationship Id="rId3" Type="http://schemas.openxmlformats.org/officeDocument/2006/relationships/slideLayout" Target="../slideLayouts/slideLayout216.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theme" Target="../theme/theme12.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34" Type="http://schemas.openxmlformats.org/officeDocument/2006/relationships/slideLayout" Target="../slideLayouts/slideLayout284.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33" Type="http://schemas.openxmlformats.org/officeDocument/2006/relationships/slideLayout" Target="../slideLayouts/slideLayout283.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slideLayout" Target="../slideLayouts/slideLayout282.xml"/><Relationship Id="rId37" Type="http://schemas.openxmlformats.org/officeDocument/2006/relationships/image" Target="../media/image17.png"/><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36" Type="http://schemas.openxmlformats.org/officeDocument/2006/relationships/theme" Target="../theme/theme13.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 Id="rId35" Type="http://schemas.openxmlformats.org/officeDocument/2006/relationships/slideLayout" Target="../slideLayouts/slideLayout28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3" Type="http://schemas.openxmlformats.org/officeDocument/2006/relationships/slideLayout" Target="../slideLayouts/slideLayout288.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image" Target="../media/image17.png"/><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10" Type="http://schemas.openxmlformats.org/officeDocument/2006/relationships/slideLayout" Target="../slideLayouts/slideLayout295.xml"/><Relationship Id="rId19" Type="http://schemas.openxmlformats.org/officeDocument/2006/relationships/theme" Target="../theme/theme14.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 Type="http://schemas.openxmlformats.org/officeDocument/2006/relationships/slideLayout" Target="../slideLayouts/slideLayout306.xml"/><Relationship Id="rId21" Type="http://schemas.openxmlformats.org/officeDocument/2006/relationships/slideLayout" Target="../slideLayouts/slideLayout324.xml"/><Relationship Id="rId34" Type="http://schemas.openxmlformats.org/officeDocument/2006/relationships/image" Target="../media/image112.png"/><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33" Type="http://schemas.openxmlformats.org/officeDocument/2006/relationships/theme" Target="../theme/theme15.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29" Type="http://schemas.openxmlformats.org/officeDocument/2006/relationships/slideLayout" Target="../slideLayouts/slideLayout332.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slideLayout" Target="../slideLayouts/slideLayout335.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slideLayout" Target="../slideLayouts/slideLayout334.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 Id="rId35" Type="http://schemas.openxmlformats.org/officeDocument/2006/relationships/image" Target="../media/image11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image" Target="../media/image17.png"/><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17.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theme" Target="../theme/theme4.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theme" Target="../theme/theme5.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image" Target="../media/image30.png"/><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6.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image" Target="../media/image30.png"/><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theme" Target="../theme/theme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image" Target="../media/image17.png"/><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theme" Target="../theme/theme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 id="2147485263"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0.png"/><Relationship Id="rId7" Type="http://schemas.openxmlformats.org/officeDocument/2006/relationships/image" Target="../media/image124.emf"/><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127.jpg"/><Relationship Id="rId3" Type="http://schemas.openxmlformats.org/officeDocument/2006/relationships/image" Target="../media/image9.emf"/><Relationship Id="rId7" Type="http://schemas.openxmlformats.org/officeDocument/2006/relationships/image" Target="../media/image13.emf"/><Relationship Id="rId12" Type="http://schemas.openxmlformats.org/officeDocument/2006/relationships/image" Target="../media/image131.png"/><Relationship Id="rId2" Type="http://schemas.openxmlformats.org/officeDocument/2006/relationships/image" Target="../media/image8.emf"/><Relationship Id="rId1" Type="http://schemas.openxmlformats.org/officeDocument/2006/relationships/slideLayout" Target="../slideLayouts/slideLayout30.xml"/><Relationship Id="rId6" Type="http://schemas.openxmlformats.org/officeDocument/2006/relationships/image" Target="../media/image126.emf"/><Relationship Id="rId11" Type="http://schemas.openxmlformats.org/officeDocument/2006/relationships/image" Target="../media/image130.jpg"/><Relationship Id="rId5" Type="http://schemas.openxmlformats.org/officeDocument/2006/relationships/image" Target="../media/image12.emf"/><Relationship Id="rId10" Type="http://schemas.openxmlformats.org/officeDocument/2006/relationships/image" Target="../media/image129.png"/><Relationship Id="rId4" Type="http://schemas.openxmlformats.org/officeDocument/2006/relationships/image" Target="../media/image10.emf"/><Relationship Id="rId9" Type="http://schemas.openxmlformats.org/officeDocument/2006/relationships/image" Target="../media/image128.jpg"/></Relationships>
</file>

<file path=ppt/slides/_rels/slide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png"/><Relationship Id="rId3" Type="http://schemas.openxmlformats.org/officeDocument/2006/relationships/image" Target="../media/image11.emf"/><Relationship Id="rId7" Type="http://schemas.openxmlformats.org/officeDocument/2006/relationships/image" Target="../media/image12.emf"/><Relationship Id="rId12" Type="http://schemas.openxmlformats.org/officeDocument/2006/relationships/image" Target="../media/image130.jpg"/><Relationship Id="rId2" Type="http://schemas.openxmlformats.org/officeDocument/2006/relationships/image" Target="../media/image132.png"/><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128.jpg"/><Relationship Id="rId5" Type="http://schemas.openxmlformats.org/officeDocument/2006/relationships/image" Target="../media/image9.emf"/><Relationship Id="rId15" Type="http://schemas.openxmlformats.org/officeDocument/2006/relationships/image" Target="../media/image134.png"/><Relationship Id="rId10" Type="http://schemas.openxmlformats.org/officeDocument/2006/relationships/image" Target="../media/image127.jpg"/><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133.tmp"/></Relationships>
</file>

<file path=ppt/slides/_rels/slide5.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5.png"/><Relationship Id="rId3" Type="http://schemas.openxmlformats.org/officeDocument/2006/relationships/image" Target="../media/image11.emf"/><Relationship Id="rId7" Type="http://schemas.openxmlformats.org/officeDocument/2006/relationships/image" Target="../media/image12.emf"/><Relationship Id="rId12" Type="http://schemas.openxmlformats.org/officeDocument/2006/relationships/image" Target="../media/image134.png"/><Relationship Id="rId2" Type="http://schemas.openxmlformats.org/officeDocument/2006/relationships/image" Target="../media/image132.png"/><Relationship Id="rId16" Type="http://schemas.openxmlformats.org/officeDocument/2006/relationships/image" Target="../media/image138.png"/><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128.jpg"/><Relationship Id="rId5" Type="http://schemas.openxmlformats.org/officeDocument/2006/relationships/image" Target="../media/image9.emf"/><Relationship Id="rId15" Type="http://schemas.openxmlformats.org/officeDocument/2006/relationships/image" Target="../media/image137.png"/><Relationship Id="rId10" Type="http://schemas.openxmlformats.org/officeDocument/2006/relationships/image" Target="../media/image127.jpg"/><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136.png"/></Relationships>
</file>

<file path=ppt/slides/_rels/slide6.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37.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Value Proposition</a:t>
            </a:r>
            <a:r>
              <a:rPr lang="en-US" sz="4800" dirty="0">
                <a:solidFill>
                  <a:schemeClr val="tx1"/>
                </a:solidFill>
              </a:rPr>
              <a:t/>
            </a:r>
            <a:br>
              <a:rPr lang="en-US" sz="4800" dirty="0">
                <a:solidFill>
                  <a:schemeClr val="tx1"/>
                </a:solidFill>
              </a:rPr>
            </a:br>
            <a:r>
              <a:rPr lang="en-US" sz="3600" dirty="0">
                <a:solidFill>
                  <a:schemeClr val="tx1"/>
                </a:solidFill>
              </a:rPr>
              <a:t>DevOps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579540" y="1961079"/>
            <a:ext cx="4669107" cy="3989812"/>
          </a:xfrm>
          <a:prstGeom prst="rect">
            <a:avLst/>
          </a:prstGeom>
        </p:spPr>
      </p:pic>
      <p:sp>
        <p:nvSpPr>
          <p:cNvPr id="18" name="TextBox 17"/>
          <p:cNvSpPr txBox="1"/>
          <p:nvPr/>
        </p:nvSpPr>
        <p:spPr>
          <a:xfrm>
            <a:off x="6126773" y="2782380"/>
            <a:ext cx="3852159" cy="2142125"/>
          </a:xfrm>
          <a:prstGeom prst="rect">
            <a:avLst/>
          </a:prstGeom>
          <a:noFill/>
        </p:spPr>
        <p:txBody>
          <a:bodyPr wrap="square" lIns="182880" tIns="146304" rIns="182880" bIns="146304" rtlCol="0" anchor="ctr">
            <a:spAutoFit/>
          </a:bodyPr>
          <a:lstStyle/>
          <a:p>
            <a:pPr>
              <a:spcAft>
                <a:spcPts val="1200"/>
              </a:spcAft>
            </a:pPr>
            <a:r>
              <a:rPr lang="es-CL" sz="2000" dirty="0" err="1">
                <a:solidFill>
                  <a:schemeClr val="tx2">
                    <a:lumMod val="10000"/>
                  </a:schemeClr>
                </a:solidFill>
                <a:latin typeface="Segoe UI Light" panose="020B0502040204020203" pitchFamily="34" charset="0"/>
                <a:cs typeface="Segoe UI Light" panose="020B0502040204020203" pitchFamily="34" charset="0"/>
              </a:rPr>
              <a:t>Continuous</a:t>
            </a:r>
            <a:r>
              <a:rPr lang="es-CL" sz="2000" dirty="0">
                <a:solidFill>
                  <a:schemeClr val="tx2">
                    <a:lumMod val="10000"/>
                  </a:schemeClr>
                </a:solidFill>
                <a:latin typeface="Segoe UI Light" panose="020B0502040204020203" pitchFamily="34" charset="0"/>
                <a:cs typeface="Segoe UI Light" panose="020B0502040204020203" pitchFamily="34" charset="0"/>
              </a:rPr>
              <a:t> </a:t>
            </a:r>
            <a:r>
              <a:rPr lang="es-CL" sz="2000" dirty="0" err="1">
                <a:solidFill>
                  <a:schemeClr val="tx2">
                    <a:lumMod val="10000"/>
                  </a:schemeClr>
                </a:solidFill>
                <a:latin typeface="Segoe UI Light" panose="020B0502040204020203" pitchFamily="34" charset="0"/>
                <a:cs typeface="Segoe UI Light" panose="020B0502040204020203" pitchFamily="34" charset="0"/>
              </a:rPr>
              <a:t>Deployment</a:t>
            </a:r>
            <a:r>
              <a:rPr lang="es-CL" sz="2000" dirty="0">
                <a:solidFill>
                  <a:schemeClr val="tx2">
                    <a:lumMod val="10000"/>
                  </a:schemeClr>
                </a:solidFill>
                <a:latin typeface="Segoe UI Light" panose="020B0502040204020203" pitchFamily="34" charset="0"/>
                <a:cs typeface="Segoe UI Light" panose="020B0502040204020203" pitchFamily="34" charset="0"/>
              </a:rPr>
              <a:t> + </a:t>
            </a:r>
            <a:r>
              <a:rPr lang="es-CL" sz="2000" dirty="0" err="1">
                <a:solidFill>
                  <a:schemeClr val="tx2">
                    <a:lumMod val="10000"/>
                  </a:schemeClr>
                </a:solidFill>
                <a:latin typeface="Segoe UI Light" panose="020B0502040204020203" pitchFamily="34" charset="0"/>
                <a:cs typeface="Segoe UI Light" panose="020B0502040204020203" pitchFamily="34" charset="0"/>
              </a:rPr>
              <a:t>Continuous</a:t>
            </a:r>
            <a:r>
              <a:rPr lang="es-CL" sz="2000" dirty="0">
                <a:solidFill>
                  <a:schemeClr val="tx2">
                    <a:lumMod val="10000"/>
                  </a:schemeClr>
                </a:solidFill>
                <a:latin typeface="Segoe UI Light" panose="020B0502040204020203" pitchFamily="34" charset="0"/>
                <a:cs typeface="Segoe UI Light" panose="020B0502040204020203" pitchFamily="34" charset="0"/>
              </a:rPr>
              <a:t> </a:t>
            </a:r>
            <a:r>
              <a:rPr lang="es-CL" sz="2000" dirty="0" err="1">
                <a:solidFill>
                  <a:schemeClr val="tx2">
                    <a:lumMod val="10000"/>
                  </a:schemeClr>
                </a:solidFill>
                <a:latin typeface="Segoe UI Light" panose="020B0502040204020203" pitchFamily="34" charset="0"/>
                <a:cs typeface="Segoe UI Light" panose="020B0502040204020203" pitchFamily="34" charset="0"/>
              </a:rPr>
              <a:t>Integration</a:t>
            </a:r>
            <a:r>
              <a:rPr lang="es-CL" sz="2000" dirty="0">
                <a:solidFill>
                  <a:schemeClr val="tx2">
                    <a:lumMod val="10000"/>
                  </a:schemeClr>
                </a:solidFill>
                <a:latin typeface="Segoe UI Light" panose="020B0502040204020203" pitchFamily="34" charset="0"/>
                <a:cs typeface="Segoe UI Light" panose="020B0502040204020203" pitchFamily="34" charset="0"/>
              </a:rPr>
              <a:t> = </a:t>
            </a:r>
            <a:r>
              <a:rPr lang="es-CL" sz="2000" dirty="0" err="1">
                <a:solidFill>
                  <a:schemeClr val="tx2">
                    <a:lumMod val="10000"/>
                  </a:schemeClr>
                </a:solidFill>
                <a:latin typeface="Segoe UI Light" panose="020B0502040204020203" pitchFamily="34" charset="0"/>
                <a:cs typeface="Segoe UI Light" panose="020B0502040204020203" pitchFamily="34" charset="0"/>
              </a:rPr>
              <a:t>Continuous</a:t>
            </a:r>
            <a:r>
              <a:rPr lang="es-CL" sz="2000" dirty="0">
                <a:solidFill>
                  <a:schemeClr val="tx2">
                    <a:lumMod val="10000"/>
                  </a:schemeClr>
                </a:solidFill>
                <a:latin typeface="Segoe UI Light" panose="020B0502040204020203" pitchFamily="34" charset="0"/>
                <a:cs typeface="Segoe UI Light" panose="020B0502040204020203" pitchFamily="34" charset="0"/>
              </a:rPr>
              <a:t> </a:t>
            </a:r>
            <a:r>
              <a:rPr lang="es-CL" sz="2000" dirty="0" err="1">
                <a:solidFill>
                  <a:schemeClr val="tx2">
                    <a:lumMod val="10000"/>
                  </a:schemeClr>
                </a:solidFill>
                <a:latin typeface="Segoe UI Light" panose="020B0502040204020203" pitchFamily="34" charset="0"/>
                <a:cs typeface="Segoe UI Light" panose="020B0502040204020203" pitchFamily="34" charset="0"/>
              </a:rPr>
              <a:t>Delivery</a:t>
            </a:r>
            <a:endParaRPr lang="es-CL" sz="2000" dirty="0">
              <a:solidFill>
                <a:schemeClr val="tx2">
                  <a:lumMod val="10000"/>
                </a:schemeClr>
              </a:solidFill>
              <a:latin typeface="Segoe UI Light" panose="020B0502040204020203" pitchFamily="34" charset="0"/>
              <a:cs typeface="Segoe UI Light" panose="020B0502040204020203" pitchFamily="34" charset="0"/>
            </a:endParaRPr>
          </a:p>
          <a:p>
            <a:pPr>
              <a:spcAft>
                <a:spcPts val="1200"/>
              </a:spcAft>
            </a:pPr>
            <a:endParaRPr lang="es-CL" sz="2000" dirty="0">
              <a:solidFill>
                <a:schemeClr val="tx2">
                  <a:lumMod val="10000"/>
                </a:schemeClr>
              </a:solidFill>
              <a:latin typeface="Segoe UI Light" panose="020B0502040204020203" pitchFamily="34" charset="0"/>
              <a:cs typeface="Segoe UI Light" panose="020B0502040204020203" pitchFamily="34" charset="0"/>
            </a:endParaRPr>
          </a:p>
          <a:p>
            <a:pPr>
              <a:spcAft>
                <a:spcPts val="1200"/>
              </a:spcAft>
            </a:pPr>
            <a:r>
              <a:rPr lang="es-CL" sz="2000" dirty="0" err="1">
                <a:solidFill>
                  <a:schemeClr val="tx2">
                    <a:lumMod val="10000"/>
                  </a:schemeClr>
                </a:solidFill>
                <a:latin typeface="Segoe UI Light" panose="020B0502040204020203" pitchFamily="34" charset="0"/>
                <a:cs typeface="Segoe UI Light" panose="020B0502040204020203" pitchFamily="34" charset="0"/>
              </a:rPr>
              <a:t>Continuous</a:t>
            </a:r>
            <a:r>
              <a:rPr lang="es-CL" sz="2000" dirty="0">
                <a:solidFill>
                  <a:schemeClr val="tx2">
                    <a:lumMod val="10000"/>
                  </a:schemeClr>
                </a:solidFill>
                <a:latin typeface="Segoe UI Light" panose="020B0502040204020203" pitchFamily="34" charset="0"/>
                <a:cs typeface="Segoe UI Light" panose="020B0502040204020203" pitchFamily="34" charset="0"/>
              </a:rPr>
              <a:t> </a:t>
            </a:r>
            <a:r>
              <a:rPr lang="es-CL" sz="2000" dirty="0" err="1">
                <a:solidFill>
                  <a:schemeClr val="tx2">
                    <a:lumMod val="10000"/>
                  </a:schemeClr>
                </a:solidFill>
                <a:latin typeface="Segoe UI Light" panose="020B0502040204020203" pitchFamily="34" charset="0"/>
                <a:cs typeface="Segoe UI Light" panose="020B0502040204020203" pitchFamily="34" charset="0"/>
              </a:rPr>
              <a:t>Happiness</a:t>
            </a:r>
            <a:r>
              <a:rPr lang="es-CL" sz="2000" dirty="0">
                <a:solidFill>
                  <a:schemeClr val="tx2">
                    <a:lumMod val="10000"/>
                  </a:schemeClr>
                </a:solidFill>
                <a:latin typeface="Segoe UI Light" panose="020B0502040204020203" pitchFamily="34" charset="0"/>
                <a:cs typeface="Segoe UI Light" panose="020B0502040204020203" pitchFamily="34" charset="0"/>
              </a:rPr>
              <a:t> </a:t>
            </a:r>
            <a:r>
              <a:rPr lang="es-CL" sz="2000" dirty="0">
                <a:solidFill>
                  <a:schemeClr val="tx2">
                    <a:lumMod val="10000"/>
                  </a:schemeClr>
                </a:solidFill>
                <a:latin typeface="Segoe UI Light" panose="020B0502040204020203" pitchFamily="34" charset="0"/>
                <a:cs typeface="Segoe UI Light" panose="020B0502040204020203" pitchFamily="34" charset="0"/>
                <a:sym typeface="Wingdings" panose="05000000000000000000" pitchFamily="2" charset="2"/>
              </a:rPr>
              <a:t></a:t>
            </a:r>
            <a:endParaRPr lang="es-CL" sz="2000" dirty="0">
              <a:solidFill>
                <a:schemeClr val="tx2">
                  <a:lumMod val="1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220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txBox="1">
            <a:spLocks/>
          </p:cNvSpPr>
          <p:nvPr/>
        </p:nvSpPr>
        <p:spPr>
          <a:xfrm>
            <a:off x="527548" y="447829"/>
            <a:ext cx="11310730" cy="143039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Our Value Proposition</a:t>
            </a:r>
            <a:r>
              <a:rPr lang="en-US" sz="4800" dirty="0">
                <a:solidFill>
                  <a:schemeClr val="tx1"/>
                </a:solidFill>
              </a:rPr>
              <a:t/>
            </a:r>
            <a:br>
              <a:rPr lang="en-US" sz="4800" dirty="0">
                <a:solidFill>
                  <a:schemeClr val="tx1"/>
                </a:solidFill>
              </a:rPr>
            </a:br>
            <a:r>
              <a:rPr lang="en-US" sz="3600" dirty="0">
                <a:solidFill>
                  <a:schemeClr val="tx1"/>
                </a:solidFill>
              </a:rPr>
              <a:t>Principles</a:t>
            </a:r>
            <a:endParaRPr lang="en-US" sz="1400" dirty="0">
              <a:solidFill>
                <a:schemeClr val="tx1"/>
              </a:solidFill>
            </a:endParaRPr>
          </a:p>
        </p:txBody>
      </p:sp>
      <p:sp>
        <p:nvSpPr>
          <p:cNvPr id="16" name="Title 2"/>
          <p:cNvSpPr txBox="1">
            <a:spLocks/>
          </p:cNvSpPr>
          <p:nvPr/>
        </p:nvSpPr>
        <p:spPr>
          <a:xfrm>
            <a:off x="527548" y="2224215"/>
            <a:ext cx="11310730" cy="4127158"/>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defTabSz="914224" fontAlgn="auto">
              <a:lnSpc>
                <a:spcPct val="100000"/>
              </a:lnSpc>
              <a:spcAft>
                <a:spcPts val="600"/>
              </a:spcAft>
            </a:pPr>
            <a:r>
              <a:rPr lang="es-CL" sz="2800" dirty="0" err="1">
                <a:solidFill>
                  <a:schemeClr val="tx1"/>
                </a:solidFill>
              </a:rPr>
              <a:t>Simplify</a:t>
            </a:r>
            <a:r>
              <a:rPr lang="es-CL" sz="2800" dirty="0">
                <a:solidFill>
                  <a:schemeClr val="tx1"/>
                </a:solidFill>
              </a:rPr>
              <a:t> </a:t>
            </a:r>
            <a:r>
              <a:rPr lang="es-CL" sz="2800" dirty="0" err="1">
                <a:solidFill>
                  <a:schemeClr val="tx1"/>
                </a:solidFill>
              </a:rPr>
              <a:t>Customer</a:t>
            </a:r>
            <a:r>
              <a:rPr lang="es-CL" sz="2800" dirty="0">
                <a:solidFill>
                  <a:schemeClr val="tx1"/>
                </a:solidFill>
              </a:rPr>
              <a:t> Dev and </a:t>
            </a:r>
            <a:r>
              <a:rPr lang="es-CL" sz="2800" dirty="0" err="1">
                <a:solidFill>
                  <a:schemeClr val="tx1"/>
                </a:solidFill>
              </a:rPr>
              <a:t>Ops</a:t>
            </a:r>
            <a:r>
              <a:rPr lang="es-CL" sz="2800" dirty="0">
                <a:solidFill>
                  <a:schemeClr val="tx1"/>
                </a:solidFill>
              </a:rPr>
              <a:t> </a:t>
            </a:r>
            <a:r>
              <a:rPr lang="es-CL" sz="2800" dirty="0" err="1">
                <a:solidFill>
                  <a:schemeClr val="tx1"/>
                </a:solidFill>
              </a:rPr>
              <a:t>Landscape</a:t>
            </a:r>
            <a:r>
              <a:rPr lang="es-CL" sz="2800" dirty="0">
                <a:solidFill>
                  <a:schemeClr val="tx1"/>
                </a:solidFill>
              </a:rPr>
              <a:t> </a:t>
            </a:r>
          </a:p>
          <a:p>
            <a:pPr defTabSz="914224" fontAlgn="auto">
              <a:lnSpc>
                <a:spcPct val="100000"/>
              </a:lnSpc>
              <a:spcAft>
                <a:spcPts val="600"/>
              </a:spcAft>
            </a:pPr>
            <a:r>
              <a:rPr lang="es-CL" sz="2800" dirty="0" err="1">
                <a:solidFill>
                  <a:schemeClr val="tx1"/>
                </a:solidFill>
              </a:rPr>
              <a:t>Leverage</a:t>
            </a:r>
            <a:r>
              <a:rPr lang="es-CL" sz="2800" dirty="0">
                <a:solidFill>
                  <a:schemeClr val="tx1"/>
                </a:solidFill>
              </a:rPr>
              <a:t> </a:t>
            </a:r>
            <a:r>
              <a:rPr lang="es-CL" sz="2800" dirty="0" err="1">
                <a:solidFill>
                  <a:schemeClr val="tx1"/>
                </a:solidFill>
              </a:rPr>
              <a:t>Current</a:t>
            </a:r>
            <a:r>
              <a:rPr lang="es-CL" sz="2800" dirty="0">
                <a:solidFill>
                  <a:schemeClr val="tx1"/>
                </a:solidFill>
              </a:rPr>
              <a:t> Tools, </a:t>
            </a:r>
            <a:r>
              <a:rPr lang="es-CL" sz="2800" dirty="0" err="1">
                <a:solidFill>
                  <a:schemeClr val="tx1"/>
                </a:solidFill>
              </a:rPr>
              <a:t>Knowledge</a:t>
            </a:r>
            <a:r>
              <a:rPr lang="es-CL" sz="2800" dirty="0">
                <a:solidFill>
                  <a:schemeClr val="tx1"/>
                </a:solidFill>
              </a:rPr>
              <a:t> and Technologies</a:t>
            </a:r>
          </a:p>
          <a:p>
            <a:pPr defTabSz="914224" fontAlgn="auto">
              <a:lnSpc>
                <a:spcPct val="100000"/>
              </a:lnSpc>
              <a:spcAft>
                <a:spcPts val="600"/>
              </a:spcAft>
            </a:pPr>
            <a:r>
              <a:rPr lang="es-CL" sz="2800" dirty="0" err="1">
                <a:solidFill>
                  <a:schemeClr val="tx1"/>
                </a:solidFill>
              </a:rPr>
              <a:t>Improve</a:t>
            </a:r>
            <a:r>
              <a:rPr lang="es-CL" sz="2800" dirty="0">
                <a:solidFill>
                  <a:schemeClr val="tx1"/>
                </a:solidFill>
              </a:rPr>
              <a:t> </a:t>
            </a:r>
            <a:r>
              <a:rPr lang="es-CL" sz="2800" dirty="0" err="1">
                <a:solidFill>
                  <a:schemeClr val="tx1"/>
                </a:solidFill>
              </a:rPr>
              <a:t>Developer</a:t>
            </a:r>
            <a:r>
              <a:rPr lang="es-CL" sz="2800" dirty="0">
                <a:solidFill>
                  <a:schemeClr val="tx1"/>
                </a:solidFill>
              </a:rPr>
              <a:t> and </a:t>
            </a:r>
            <a:r>
              <a:rPr lang="es-CL" sz="2800" dirty="0" err="1">
                <a:solidFill>
                  <a:schemeClr val="tx1"/>
                </a:solidFill>
              </a:rPr>
              <a:t>Operations</a:t>
            </a:r>
            <a:r>
              <a:rPr lang="es-CL" sz="2800" dirty="0">
                <a:solidFill>
                  <a:schemeClr val="tx1"/>
                </a:solidFill>
              </a:rPr>
              <a:t> </a:t>
            </a:r>
            <a:r>
              <a:rPr lang="es-CL" sz="2800" dirty="0" err="1">
                <a:solidFill>
                  <a:schemeClr val="tx1"/>
                </a:solidFill>
              </a:rPr>
              <a:t>Experience</a:t>
            </a:r>
            <a:endParaRPr lang="es-CL" sz="2800" dirty="0">
              <a:solidFill>
                <a:schemeClr val="tx1"/>
              </a:solidFill>
            </a:endParaRPr>
          </a:p>
          <a:p>
            <a:pPr defTabSz="914224" fontAlgn="auto">
              <a:lnSpc>
                <a:spcPct val="100000"/>
              </a:lnSpc>
              <a:spcAft>
                <a:spcPts val="600"/>
              </a:spcAft>
            </a:pPr>
            <a:r>
              <a:rPr lang="es-CL" sz="2800" dirty="0" err="1">
                <a:solidFill>
                  <a:schemeClr val="tx1"/>
                </a:solidFill>
              </a:rPr>
              <a:t>All</a:t>
            </a:r>
            <a:r>
              <a:rPr lang="es-CL" sz="2800" dirty="0">
                <a:solidFill>
                  <a:schemeClr val="tx1"/>
                </a:solidFill>
              </a:rPr>
              <a:t> </a:t>
            </a:r>
            <a:r>
              <a:rPr lang="es-CL" sz="2800" dirty="0" err="1">
                <a:solidFill>
                  <a:schemeClr val="tx1"/>
                </a:solidFill>
              </a:rPr>
              <a:t>the</a:t>
            </a:r>
            <a:r>
              <a:rPr lang="es-CL" sz="2800" dirty="0">
                <a:solidFill>
                  <a:schemeClr val="tx1"/>
                </a:solidFill>
              </a:rPr>
              <a:t> </a:t>
            </a:r>
            <a:r>
              <a:rPr lang="es-CL" sz="2800" dirty="0" err="1">
                <a:solidFill>
                  <a:schemeClr val="tx1"/>
                </a:solidFill>
              </a:rPr>
              <a:t>above</a:t>
            </a:r>
            <a:r>
              <a:rPr lang="es-CL" sz="2800" dirty="0">
                <a:solidFill>
                  <a:schemeClr val="tx1"/>
                </a:solidFill>
              </a:rPr>
              <a:t> </a:t>
            </a:r>
            <a:r>
              <a:rPr lang="es-CL" sz="2800" dirty="0" err="1">
                <a:solidFill>
                  <a:schemeClr val="tx1"/>
                </a:solidFill>
              </a:rPr>
              <a:t>while</a:t>
            </a:r>
            <a:r>
              <a:rPr lang="es-CL" sz="2800" dirty="0">
                <a:solidFill>
                  <a:schemeClr val="tx1"/>
                </a:solidFill>
              </a:rPr>
              <a:t> </a:t>
            </a:r>
            <a:r>
              <a:rPr lang="es-CL" sz="2800" dirty="0" err="1">
                <a:solidFill>
                  <a:schemeClr val="tx1"/>
                </a:solidFill>
              </a:rPr>
              <a:t>mantaining</a:t>
            </a:r>
            <a:r>
              <a:rPr lang="es-CL" sz="2800" dirty="0">
                <a:solidFill>
                  <a:schemeClr val="tx1"/>
                </a:solidFill>
              </a:rPr>
              <a:t> a </a:t>
            </a:r>
            <a:r>
              <a:rPr lang="es-CL" sz="2800" dirty="0" err="1">
                <a:solidFill>
                  <a:schemeClr val="tx1"/>
                </a:solidFill>
              </a:rPr>
              <a:t>scalable</a:t>
            </a:r>
            <a:r>
              <a:rPr lang="es-CL" sz="2800" dirty="0">
                <a:solidFill>
                  <a:schemeClr val="tx1"/>
                </a:solidFill>
              </a:rPr>
              <a:t> and </a:t>
            </a:r>
            <a:r>
              <a:rPr lang="es-CL" sz="2800" dirty="0" err="1">
                <a:solidFill>
                  <a:schemeClr val="tx1"/>
                </a:solidFill>
              </a:rPr>
              <a:t>friendly</a:t>
            </a:r>
            <a:r>
              <a:rPr lang="es-CL" sz="2800" dirty="0">
                <a:solidFill>
                  <a:schemeClr val="tx1"/>
                </a:solidFill>
              </a:rPr>
              <a:t> </a:t>
            </a:r>
            <a:r>
              <a:rPr lang="es-CL" sz="2800" dirty="0" err="1">
                <a:solidFill>
                  <a:schemeClr val="tx1"/>
                </a:solidFill>
              </a:rPr>
              <a:t>Cost</a:t>
            </a:r>
            <a:r>
              <a:rPr lang="es-CL" sz="2800" dirty="0">
                <a:solidFill>
                  <a:schemeClr val="tx1"/>
                </a:solidFill>
              </a:rPr>
              <a:t> </a:t>
            </a:r>
            <a:r>
              <a:rPr lang="es-CL" sz="2800" dirty="0" err="1">
                <a:solidFill>
                  <a:schemeClr val="tx1"/>
                </a:solidFill>
              </a:rPr>
              <a:t>Structure</a:t>
            </a:r>
            <a:r>
              <a:rPr lang="es-CL" sz="2800" dirty="0">
                <a:solidFill>
                  <a:schemeClr val="tx1"/>
                </a:solidFill>
              </a:rPr>
              <a:t> </a:t>
            </a:r>
            <a:r>
              <a:rPr lang="es-CL" sz="2800" dirty="0">
                <a:solidFill>
                  <a:schemeClr val="tx1"/>
                </a:solidFill>
                <a:sym typeface="Wingdings" panose="05000000000000000000" pitchFamily="2" charset="2"/>
              </a:rPr>
              <a:t></a:t>
            </a:r>
          </a:p>
          <a:p>
            <a:pPr defTabSz="914224" fontAlgn="auto">
              <a:lnSpc>
                <a:spcPct val="100000"/>
              </a:lnSpc>
              <a:spcAft>
                <a:spcPts val="600"/>
              </a:spcAft>
            </a:pPr>
            <a:endParaRPr lang="es-CL" sz="2800" dirty="0">
              <a:solidFill>
                <a:schemeClr val="tx1"/>
              </a:solidFill>
              <a:sym typeface="Wingdings" panose="05000000000000000000" pitchFamily="2" charset="2"/>
            </a:endParaRPr>
          </a:p>
          <a:p>
            <a:pPr defTabSz="914224" fontAlgn="auto">
              <a:lnSpc>
                <a:spcPct val="100000"/>
              </a:lnSpc>
              <a:spcAft>
                <a:spcPts val="600"/>
              </a:spcAft>
            </a:pPr>
            <a:endParaRPr lang="es-CL" sz="2800" dirty="0">
              <a:solidFill>
                <a:schemeClr val="tx1"/>
              </a:solidFill>
              <a:sym typeface="Wingdings" panose="05000000000000000000" pitchFamily="2" charset="2"/>
            </a:endParaRPr>
          </a:p>
          <a:p>
            <a:pPr defTabSz="914224" fontAlgn="auto">
              <a:lnSpc>
                <a:spcPct val="100000"/>
              </a:lnSpc>
              <a:spcAft>
                <a:spcPts val="600"/>
              </a:spcAft>
            </a:pPr>
            <a:r>
              <a:rPr lang="es-CL" sz="2800" dirty="0">
                <a:solidFill>
                  <a:schemeClr val="tx1"/>
                </a:solidFill>
                <a:sym typeface="Wingdings" panose="05000000000000000000" pitchFamily="2" charset="2"/>
              </a:rPr>
              <a:t>In </a:t>
            </a:r>
            <a:r>
              <a:rPr lang="es-CL" sz="2800" dirty="0" err="1">
                <a:solidFill>
                  <a:schemeClr val="tx1"/>
                </a:solidFill>
                <a:sym typeface="Wingdings" panose="05000000000000000000" pitchFamily="2" charset="2"/>
              </a:rPr>
              <a:t>summary</a:t>
            </a:r>
            <a:r>
              <a:rPr lang="es-CL" sz="2800" dirty="0">
                <a:solidFill>
                  <a:schemeClr val="tx1"/>
                </a:solidFill>
                <a:sym typeface="Wingdings" panose="05000000000000000000" pitchFamily="2" charset="2"/>
              </a:rPr>
              <a:t>: </a:t>
            </a:r>
            <a:r>
              <a:rPr lang="es-CL" sz="2800" dirty="0" err="1">
                <a:solidFill>
                  <a:schemeClr val="tx1"/>
                </a:solidFill>
                <a:sym typeface="Wingdings" panose="05000000000000000000" pitchFamily="2" charset="2"/>
              </a:rPr>
              <a:t>Add</a:t>
            </a:r>
            <a:r>
              <a:rPr lang="es-CL" sz="2800" dirty="0">
                <a:solidFill>
                  <a:schemeClr val="tx1"/>
                </a:solidFill>
                <a:sym typeface="Wingdings" panose="05000000000000000000" pitchFamily="2" charset="2"/>
              </a:rPr>
              <a:t> </a:t>
            </a:r>
            <a:r>
              <a:rPr lang="es-CL" sz="2800" u="sng" dirty="0">
                <a:solidFill>
                  <a:schemeClr val="tx1"/>
                </a:solidFill>
                <a:sym typeface="Wingdings" panose="05000000000000000000" pitchFamily="2" charset="2"/>
              </a:rPr>
              <a:t>Real</a:t>
            </a:r>
            <a:r>
              <a:rPr lang="es-CL" sz="2800" dirty="0">
                <a:solidFill>
                  <a:schemeClr val="tx1"/>
                </a:solidFill>
                <a:sym typeface="Wingdings" panose="05000000000000000000" pitchFamily="2" charset="2"/>
              </a:rPr>
              <a:t> </a:t>
            </a:r>
            <a:r>
              <a:rPr lang="es-CL" sz="2800" dirty="0" err="1">
                <a:solidFill>
                  <a:schemeClr val="tx1"/>
                </a:solidFill>
                <a:sym typeface="Wingdings" panose="05000000000000000000" pitchFamily="2" charset="2"/>
              </a:rPr>
              <a:t>Value</a:t>
            </a:r>
            <a:r>
              <a:rPr lang="es-CL" sz="2800" dirty="0">
                <a:solidFill>
                  <a:schemeClr val="tx1"/>
                </a:solidFill>
                <a:sym typeface="Wingdings" panose="05000000000000000000" pitchFamily="2" charset="2"/>
              </a:rPr>
              <a:t> for Java </a:t>
            </a:r>
            <a:r>
              <a:rPr lang="es-CL" sz="2800" dirty="0" err="1">
                <a:solidFill>
                  <a:schemeClr val="tx1"/>
                </a:solidFill>
                <a:sym typeface="Wingdings" panose="05000000000000000000" pitchFamily="2" charset="2"/>
              </a:rPr>
              <a:t>Customers</a:t>
            </a:r>
            <a:endParaRPr lang="es-CL" sz="2800" dirty="0">
              <a:solidFill>
                <a:schemeClr val="tx1"/>
              </a:solidFill>
            </a:endParaRPr>
          </a:p>
          <a:p>
            <a:pPr defTabSz="914224" fontAlgn="auto">
              <a:lnSpc>
                <a:spcPct val="100000"/>
              </a:lnSpc>
              <a:spcAft>
                <a:spcPts val="600"/>
              </a:spcAft>
            </a:pPr>
            <a:endParaRPr lang="en-US" sz="1050" dirty="0">
              <a:solidFill>
                <a:schemeClr val="tx1"/>
              </a:solidFill>
            </a:endParaRPr>
          </a:p>
        </p:txBody>
      </p:sp>
    </p:spTree>
    <p:extLst>
      <p:ext uri="{BB962C8B-B14F-4D97-AF65-F5344CB8AC3E}">
        <p14:creationId xmlns:p14="http://schemas.microsoft.com/office/powerpoint/2010/main" val="140161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451802"/>
            <a:ext cx="11888787" cy="653848"/>
          </a:xfrm>
        </p:spPr>
        <p:txBody>
          <a:bodyPr/>
          <a:lstStyle/>
          <a:p>
            <a:pPr algn="ctr"/>
            <a:r>
              <a:rPr lang="en-US" dirty="0">
                <a:solidFill>
                  <a:srgbClr val="00B0F0"/>
                </a:solidFill>
              </a:rPr>
              <a:t>Traditional Java EE </a:t>
            </a:r>
            <a:r>
              <a:rPr lang="en-US" dirty="0">
                <a:solidFill>
                  <a:schemeClr val="tx1"/>
                </a:solidFill>
              </a:rPr>
              <a:t>DevOps</a:t>
            </a:r>
            <a:br>
              <a:rPr lang="en-US" dirty="0">
                <a:solidFill>
                  <a:schemeClr val="tx1"/>
                </a:solidFill>
              </a:rPr>
            </a:br>
            <a:endParaRPr lang="en-US" dirty="0">
              <a:solidFill>
                <a:schemeClr val="tx1"/>
              </a:solidFill>
            </a:endParaRPr>
          </a:p>
        </p:txBody>
      </p:sp>
      <p:sp>
        <p:nvSpPr>
          <p:cNvPr id="52" name="Right Arrow 51"/>
          <p:cNvSpPr/>
          <p:nvPr/>
        </p:nvSpPr>
        <p:spPr>
          <a:xfrm>
            <a:off x="3338426" y="2766121"/>
            <a:ext cx="4667469" cy="930583"/>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018828" y="2768133"/>
            <a:ext cx="1046405" cy="874216"/>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9888" y="2394011"/>
            <a:ext cx="1763853"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4340372" y="2345540"/>
            <a:ext cx="1048255"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Compile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TextBox 57"/>
          <p:cNvSpPr txBox="1"/>
          <p:nvPr/>
        </p:nvSpPr>
        <p:spPr>
          <a:xfrm>
            <a:off x="5566936" y="2341985"/>
            <a:ext cx="1245742"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Unit Testing</a:t>
            </a:r>
          </a:p>
        </p:txBody>
      </p:sp>
      <p:sp>
        <p:nvSpPr>
          <p:cNvPr id="59" name="TextBox 58"/>
          <p:cNvSpPr txBox="1"/>
          <p:nvPr/>
        </p:nvSpPr>
        <p:spPr>
          <a:xfrm>
            <a:off x="8730792" y="2069463"/>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a:t>
            </a:r>
          </a:p>
        </p:txBody>
      </p:sp>
      <p:sp>
        <p:nvSpPr>
          <p:cNvPr id="68" name="Bent Arrow 67"/>
          <p:cNvSpPr/>
          <p:nvPr/>
        </p:nvSpPr>
        <p:spPr>
          <a:xfrm rot="10800000">
            <a:off x="4177495" y="4080072"/>
            <a:ext cx="5794407"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35" name="Group 34"/>
          <p:cNvGrpSpPr/>
          <p:nvPr/>
        </p:nvGrpSpPr>
        <p:grpSpPr>
          <a:xfrm>
            <a:off x="4446386" y="2816845"/>
            <a:ext cx="942241" cy="847165"/>
            <a:chOff x="4238853" y="2130813"/>
            <a:chExt cx="1513663" cy="1508374"/>
          </a:xfrm>
        </p:grpSpPr>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70" name="Picture 69"/>
            <p:cNvPicPr>
              <a:picLocks noChangeAspect="1"/>
            </p:cNvPicPr>
            <p:nvPr/>
          </p:nvPicPr>
          <p:blipFill>
            <a:blip r:embed="rId2"/>
            <a:stretch>
              <a:fillRect/>
            </a:stretch>
          </p:blipFill>
          <p:spPr>
            <a:xfrm>
              <a:off x="4418768" y="2398268"/>
              <a:ext cx="1153268" cy="963199"/>
            </a:xfrm>
            <a:prstGeom prst="rect">
              <a:avLst/>
            </a:prstGeom>
          </p:spPr>
        </p:pic>
      </p:grpSp>
      <p:grpSp>
        <p:nvGrpSpPr>
          <p:cNvPr id="31" name="Group 30"/>
          <p:cNvGrpSpPr/>
          <p:nvPr/>
        </p:nvGrpSpPr>
        <p:grpSpPr>
          <a:xfrm>
            <a:off x="2191321" y="2788502"/>
            <a:ext cx="771195" cy="767660"/>
            <a:chOff x="1825038" y="2130813"/>
            <a:chExt cx="1513663" cy="1508374"/>
          </a:xfrm>
        </p:grpSpPr>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3"/>
              <a:stretch>
                <a:fillRect/>
              </a:stretch>
            </p:blipFill>
            <p:spPr>
              <a:xfrm>
                <a:off x="1523922" y="2666999"/>
                <a:ext cx="455690" cy="634441"/>
              </a:xfrm>
              <a:prstGeom prst="rect">
                <a:avLst/>
              </a:prstGeom>
            </p:spPr>
          </p:pic>
          <p:pic>
            <p:nvPicPr>
              <p:cNvPr id="82" name="Picture 81"/>
              <p:cNvPicPr>
                <a:picLocks noChangeAspect="1"/>
              </p:cNvPicPr>
              <p:nvPr/>
            </p:nvPicPr>
            <p:blipFill>
              <a:blip r:embed="rId4"/>
              <a:stretch>
                <a:fillRect/>
              </a:stretch>
            </p:blipFill>
            <p:spPr>
              <a:xfrm>
                <a:off x="1903412" y="2094289"/>
                <a:ext cx="727206" cy="725111"/>
              </a:xfrm>
              <a:prstGeom prst="rect">
                <a:avLst/>
              </a:prstGeom>
            </p:spPr>
          </p:pic>
        </p:grpSp>
      </p:grpSp>
      <p:grpSp>
        <p:nvGrpSpPr>
          <p:cNvPr id="39" name="Group 38"/>
          <p:cNvGrpSpPr/>
          <p:nvPr/>
        </p:nvGrpSpPr>
        <p:grpSpPr>
          <a:xfrm>
            <a:off x="7057036" y="2805184"/>
            <a:ext cx="948859" cy="837165"/>
            <a:chOff x="9303271" y="2130813"/>
            <a:chExt cx="1513663" cy="1508374"/>
          </a:xfrm>
        </p:grpSpPr>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96" name="Picture 95"/>
            <p:cNvPicPr>
              <a:picLocks noChangeAspect="1"/>
            </p:cNvPicPr>
            <p:nvPr/>
          </p:nvPicPr>
          <p:blipFill>
            <a:blip r:embed="rId5"/>
            <a:stretch>
              <a:fillRect/>
            </a:stretch>
          </p:blipFill>
          <p:spPr>
            <a:xfrm>
              <a:off x="9660024" y="2540405"/>
              <a:ext cx="800153" cy="622594"/>
            </a:xfrm>
            <a:prstGeom prst="rect">
              <a:avLst/>
            </a:prstGeom>
          </p:spPr>
        </p:pic>
      </p:grpSp>
      <p:cxnSp>
        <p:nvCxnSpPr>
          <p:cNvPr id="7" name="Straight Arrow Connector 6"/>
          <p:cNvCxnSpPr>
            <a:endCxn id="32" idx="2"/>
          </p:cNvCxnSpPr>
          <p:nvPr/>
        </p:nvCxnSpPr>
        <p:spPr>
          <a:xfrm flipH="1" flipV="1">
            <a:off x="2560318" y="3777085"/>
            <a:ext cx="13100" cy="1578317"/>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6"/>
          <a:stretch>
            <a:fillRect/>
          </a:stretch>
        </p:blipFill>
        <p:spPr>
          <a:xfrm>
            <a:off x="2276550" y="4253815"/>
            <a:ext cx="612006" cy="638232"/>
          </a:xfrm>
          <a:prstGeom prst="rect">
            <a:avLst/>
          </a:prstGeom>
        </p:spPr>
      </p:pic>
      <p:sp>
        <p:nvSpPr>
          <p:cNvPr id="44" name="TextBox 43"/>
          <p:cNvSpPr txBox="1"/>
          <p:nvPr/>
        </p:nvSpPr>
        <p:spPr>
          <a:xfrm>
            <a:off x="1404768" y="4793838"/>
            <a:ext cx="836224"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a:t>
            </a:r>
            <a:endPar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8" name="Group 37"/>
          <p:cNvGrpSpPr/>
          <p:nvPr/>
        </p:nvGrpSpPr>
        <p:grpSpPr>
          <a:xfrm>
            <a:off x="5745380" y="2809475"/>
            <a:ext cx="946625" cy="854535"/>
            <a:chOff x="6652669" y="2130813"/>
            <a:chExt cx="1513663" cy="1508374"/>
          </a:xfrm>
        </p:grpSpPr>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pic>
          <p:nvPicPr>
            <p:cNvPr id="46" name="Picture 45"/>
            <p:cNvPicPr>
              <a:picLocks noChangeAspect="1"/>
            </p:cNvPicPr>
            <p:nvPr/>
          </p:nvPicPr>
          <p:blipFill>
            <a:blip r:embed="rId7"/>
            <a:stretch>
              <a:fillRect/>
            </a:stretch>
          </p:blipFill>
          <p:spPr>
            <a:xfrm>
              <a:off x="6890173" y="2378506"/>
              <a:ext cx="1004704" cy="1002724"/>
            </a:xfrm>
            <a:prstGeom prst="rect">
              <a:avLst/>
            </a:prstGeom>
          </p:spPr>
        </p:pic>
      </p:grpSp>
      <p:grpSp>
        <p:nvGrpSpPr>
          <p:cNvPr id="3" name="Group 4"/>
          <p:cNvGrpSpPr>
            <a:grpSpLocks noChangeAspect="1"/>
          </p:cNvGrpSpPr>
          <p:nvPr/>
        </p:nvGrpSpPr>
        <p:grpSpPr bwMode="auto">
          <a:xfrm>
            <a:off x="1163638" y="5276850"/>
            <a:ext cx="2801937" cy="1808163"/>
            <a:chOff x="733" y="3324"/>
            <a:chExt cx="1765" cy="1139"/>
          </a:xfrm>
        </p:grpSpPr>
        <p:sp>
          <p:nvSpPr>
            <p:cNvPr id="4" name="AutoShape 3"/>
            <p:cNvSpPr>
              <a:spLocks noChangeAspect="1" noChangeArrowheads="1" noTextEdit="1"/>
            </p:cNvSpPr>
            <p:nvPr/>
          </p:nvSpPr>
          <p:spPr bwMode="auto">
            <a:xfrm>
              <a:off x="733" y="3324"/>
              <a:ext cx="176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734" y="4248"/>
              <a:ext cx="1764" cy="107"/>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1594" y="4382"/>
              <a:ext cx="480" cy="80"/>
            </a:xfrm>
            <a:custGeom>
              <a:avLst/>
              <a:gdLst>
                <a:gd name="T0" fmla="*/ 415 w 415"/>
                <a:gd name="T1" fmla="*/ 34 h 69"/>
                <a:gd name="T2" fmla="*/ 380 w 415"/>
                <a:gd name="T3" fmla="*/ 69 h 69"/>
                <a:gd name="T4" fmla="*/ 35 w 415"/>
                <a:gd name="T5" fmla="*/ 69 h 69"/>
                <a:gd name="T6" fmla="*/ 0 w 415"/>
                <a:gd name="T7" fmla="*/ 34 h 69"/>
                <a:gd name="T8" fmla="*/ 0 w 415"/>
                <a:gd name="T9" fmla="*/ 34 h 69"/>
                <a:gd name="T10" fmla="*/ 35 w 415"/>
                <a:gd name="T11" fmla="*/ 0 h 69"/>
                <a:gd name="T12" fmla="*/ 380 w 415"/>
                <a:gd name="T13" fmla="*/ 0 h 69"/>
                <a:gd name="T14" fmla="*/ 415 w 415"/>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69">
                  <a:moveTo>
                    <a:pt x="415" y="34"/>
                  </a:moveTo>
                  <a:cubicBezTo>
                    <a:pt x="415" y="53"/>
                    <a:pt x="399" y="69"/>
                    <a:pt x="380" y="69"/>
                  </a:cubicBezTo>
                  <a:cubicBezTo>
                    <a:pt x="35" y="69"/>
                    <a:pt x="35" y="69"/>
                    <a:pt x="35" y="69"/>
                  </a:cubicBezTo>
                  <a:cubicBezTo>
                    <a:pt x="16" y="69"/>
                    <a:pt x="0" y="53"/>
                    <a:pt x="0" y="34"/>
                  </a:cubicBezTo>
                  <a:cubicBezTo>
                    <a:pt x="0" y="34"/>
                    <a:pt x="0" y="34"/>
                    <a:pt x="0" y="34"/>
                  </a:cubicBezTo>
                  <a:cubicBezTo>
                    <a:pt x="0" y="15"/>
                    <a:pt x="16" y="0"/>
                    <a:pt x="35" y="0"/>
                  </a:cubicBezTo>
                  <a:cubicBezTo>
                    <a:pt x="380" y="0"/>
                    <a:pt x="380" y="0"/>
                    <a:pt x="380" y="0"/>
                  </a:cubicBezTo>
                  <a:cubicBezTo>
                    <a:pt x="399" y="0"/>
                    <a:pt x="415" y="15"/>
                    <a:pt x="415" y="34"/>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792" y="3724"/>
              <a:ext cx="568" cy="564"/>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868" y="3724"/>
              <a:ext cx="569" cy="564"/>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167" y="3724"/>
              <a:ext cx="193" cy="124"/>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868" y="3724"/>
              <a:ext cx="234" cy="16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752" y="3623"/>
              <a:ext cx="1724" cy="151"/>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1729"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3"/>
            <p:cNvSpPr>
              <a:spLocks noChangeArrowheads="1"/>
            </p:cNvSpPr>
            <p:nvPr/>
          </p:nvSpPr>
          <p:spPr bwMode="auto">
            <a:xfrm>
              <a:off x="1927"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a:off x="1743" y="3346"/>
              <a:ext cx="375"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1667" y="3603"/>
              <a:ext cx="520" cy="21"/>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a:spLocks noChangeArrowheads="1"/>
            </p:cNvSpPr>
            <p:nvPr/>
          </p:nvSpPr>
          <p:spPr bwMode="auto">
            <a:xfrm>
              <a:off x="1094"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7"/>
            <p:cNvSpPr>
              <a:spLocks noChangeArrowheads="1"/>
            </p:cNvSpPr>
            <p:nvPr/>
          </p:nvSpPr>
          <p:spPr bwMode="auto">
            <a:xfrm>
              <a:off x="1292"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a:off x="1108" y="3346"/>
              <a:ext cx="377"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1033" y="3603"/>
              <a:ext cx="520" cy="21"/>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1861" y="3414"/>
              <a:ext cx="136" cy="122"/>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932" y="3377"/>
              <a:ext cx="33" cy="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1284" y="3393"/>
              <a:ext cx="78" cy="69"/>
            </a:xfrm>
            <a:custGeom>
              <a:avLst/>
              <a:gdLst>
                <a:gd name="T0" fmla="*/ 0 w 78"/>
                <a:gd name="T1" fmla="*/ 69 h 69"/>
                <a:gd name="T2" fmla="*/ 78 w 78"/>
                <a:gd name="T3" fmla="*/ 69 h 69"/>
                <a:gd name="T4" fmla="*/ 78 w 78"/>
                <a:gd name="T5" fmla="*/ 0 h 69"/>
                <a:gd name="T6" fmla="*/ 0 w 78"/>
                <a:gd name="T7" fmla="*/ 12 h 69"/>
                <a:gd name="T8" fmla="*/ 0 w 78"/>
                <a:gd name="T9" fmla="*/ 69 h 69"/>
              </a:gdLst>
              <a:ahLst/>
              <a:cxnLst>
                <a:cxn ang="0">
                  <a:pos x="T0" y="T1"/>
                </a:cxn>
                <a:cxn ang="0">
                  <a:pos x="T2" y="T3"/>
                </a:cxn>
                <a:cxn ang="0">
                  <a:pos x="T4" y="T5"/>
                </a:cxn>
                <a:cxn ang="0">
                  <a:pos x="T6" y="T7"/>
                </a:cxn>
                <a:cxn ang="0">
                  <a:pos x="T8" y="T9"/>
                </a:cxn>
              </a:cxnLst>
              <a:rect l="0" t="0" r="r" b="b"/>
              <a:pathLst>
                <a:path w="78" h="69">
                  <a:moveTo>
                    <a:pt x="0" y="69"/>
                  </a:moveTo>
                  <a:lnTo>
                    <a:pt x="78" y="69"/>
                  </a:lnTo>
                  <a:lnTo>
                    <a:pt x="78" y="0"/>
                  </a:lnTo>
                  <a:lnTo>
                    <a:pt x="0" y="12"/>
                  </a:lnTo>
                  <a:lnTo>
                    <a:pt x="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1223" y="3405"/>
              <a:ext cx="59" cy="57"/>
            </a:xfrm>
            <a:custGeom>
              <a:avLst/>
              <a:gdLst>
                <a:gd name="T0" fmla="*/ 59 w 59"/>
                <a:gd name="T1" fmla="*/ 57 h 57"/>
                <a:gd name="T2" fmla="*/ 59 w 59"/>
                <a:gd name="T3" fmla="*/ 0 h 57"/>
                <a:gd name="T4" fmla="*/ 0 w 59"/>
                <a:gd name="T5" fmla="*/ 8 h 57"/>
                <a:gd name="T6" fmla="*/ 0 w 59"/>
                <a:gd name="T7" fmla="*/ 57 h 57"/>
                <a:gd name="T8" fmla="*/ 59 w 59"/>
                <a:gd name="T9" fmla="*/ 57 h 57"/>
              </a:gdLst>
              <a:ahLst/>
              <a:cxnLst>
                <a:cxn ang="0">
                  <a:pos x="T0" y="T1"/>
                </a:cxn>
                <a:cxn ang="0">
                  <a:pos x="T2" y="T3"/>
                </a:cxn>
                <a:cxn ang="0">
                  <a:pos x="T4" y="T5"/>
                </a:cxn>
                <a:cxn ang="0">
                  <a:pos x="T6" y="T7"/>
                </a:cxn>
                <a:cxn ang="0">
                  <a:pos x="T8" y="T9"/>
                </a:cxn>
              </a:cxnLst>
              <a:rect l="0" t="0" r="r" b="b"/>
              <a:pathLst>
                <a:path w="59" h="57">
                  <a:moveTo>
                    <a:pt x="59" y="57"/>
                  </a:moveTo>
                  <a:lnTo>
                    <a:pt x="59" y="0"/>
                  </a:lnTo>
                  <a:lnTo>
                    <a:pt x="0" y="8"/>
                  </a:lnTo>
                  <a:lnTo>
                    <a:pt x="0" y="57"/>
                  </a:lnTo>
                  <a:lnTo>
                    <a:pt x="5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1223" y="3464"/>
              <a:ext cx="59" cy="58"/>
            </a:xfrm>
            <a:custGeom>
              <a:avLst/>
              <a:gdLst>
                <a:gd name="T0" fmla="*/ 59 w 59"/>
                <a:gd name="T1" fmla="*/ 0 h 58"/>
                <a:gd name="T2" fmla="*/ 0 w 59"/>
                <a:gd name="T3" fmla="*/ 0 h 58"/>
                <a:gd name="T4" fmla="*/ 0 w 59"/>
                <a:gd name="T5" fmla="*/ 50 h 58"/>
                <a:gd name="T6" fmla="*/ 59 w 59"/>
                <a:gd name="T7" fmla="*/ 58 h 58"/>
                <a:gd name="T8" fmla="*/ 59 w 59"/>
                <a:gd name="T9" fmla="*/ 0 h 58"/>
              </a:gdLst>
              <a:ahLst/>
              <a:cxnLst>
                <a:cxn ang="0">
                  <a:pos x="T0" y="T1"/>
                </a:cxn>
                <a:cxn ang="0">
                  <a:pos x="T2" y="T3"/>
                </a:cxn>
                <a:cxn ang="0">
                  <a:pos x="T4" y="T5"/>
                </a:cxn>
                <a:cxn ang="0">
                  <a:pos x="T6" y="T7"/>
                </a:cxn>
                <a:cxn ang="0">
                  <a:pos x="T8" y="T9"/>
                </a:cxn>
              </a:cxnLst>
              <a:rect l="0" t="0" r="r" b="b"/>
              <a:pathLst>
                <a:path w="59" h="58">
                  <a:moveTo>
                    <a:pt x="59" y="0"/>
                  </a:moveTo>
                  <a:lnTo>
                    <a:pt x="0" y="0"/>
                  </a:lnTo>
                  <a:lnTo>
                    <a:pt x="0" y="50"/>
                  </a:lnTo>
                  <a:lnTo>
                    <a:pt x="59" y="58"/>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1284" y="3464"/>
              <a:ext cx="78" cy="69"/>
            </a:xfrm>
            <a:custGeom>
              <a:avLst/>
              <a:gdLst>
                <a:gd name="T0" fmla="*/ 0 w 78"/>
                <a:gd name="T1" fmla="*/ 0 h 69"/>
                <a:gd name="T2" fmla="*/ 0 w 78"/>
                <a:gd name="T3" fmla="*/ 58 h 69"/>
                <a:gd name="T4" fmla="*/ 78 w 78"/>
                <a:gd name="T5" fmla="*/ 69 h 69"/>
                <a:gd name="T6" fmla="*/ 78 w 78"/>
                <a:gd name="T7" fmla="*/ 0 h 69"/>
                <a:gd name="T8" fmla="*/ 0 w 78"/>
                <a:gd name="T9" fmla="*/ 0 h 69"/>
              </a:gdLst>
              <a:ahLst/>
              <a:cxnLst>
                <a:cxn ang="0">
                  <a:pos x="T0" y="T1"/>
                </a:cxn>
                <a:cxn ang="0">
                  <a:pos x="T2" y="T3"/>
                </a:cxn>
                <a:cxn ang="0">
                  <a:pos x="T4" y="T5"/>
                </a:cxn>
                <a:cxn ang="0">
                  <a:pos x="T6" y="T7"/>
                </a:cxn>
                <a:cxn ang="0">
                  <a:pos x="T8" y="T9"/>
                </a:cxn>
              </a:cxnLst>
              <a:rect l="0" t="0" r="r" b="b"/>
              <a:pathLst>
                <a:path w="78" h="69">
                  <a:moveTo>
                    <a:pt x="0" y="0"/>
                  </a:moveTo>
                  <a:lnTo>
                    <a:pt x="0" y="58"/>
                  </a:lnTo>
                  <a:lnTo>
                    <a:pt x="78" y="69"/>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836" y="3479"/>
              <a:ext cx="167" cy="144"/>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848" y="3531"/>
              <a:ext cx="45" cy="19"/>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899" y="3531"/>
              <a:ext cx="45" cy="19"/>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p:nvSpPr>
        <p:spPr>
          <a:xfrm>
            <a:off x="2848761" y="4836095"/>
            <a:ext cx="712054" cy="307777"/>
          </a:xfrm>
          <a:prstGeom prst="rect">
            <a:avLst/>
          </a:prstGeom>
        </p:spPr>
        <p:txBody>
          <a:bodyPr wrap="none">
            <a:spAutoFit/>
          </a:bodyPr>
          <a:lstStyle/>
          <a:p>
            <a:r>
              <a:rPr lang="es-CL"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IntelliJ</a:t>
            </a:r>
            <a:endParaRPr lang="en-US" dirty="0"/>
          </a:p>
        </p:txBody>
      </p:sp>
      <p:sp>
        <p:nvSpPr>
          <p:cNvPr id="32" name="Rectangle 31"/>
          <p:cNvSpPr/>
          <p:nvPr/>
        </p:nvSpPr>
        <p:spPr bwMode="auto">
          <a:xfrm>
            <a:off x="1787766" y="2341985"/>
            <a:ext cx="1545104" cy="14351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373610" y="3006213"/>
            <a:ext cx="1447182" cy="791218"/>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a:t>
            </a:r>
            <a:r>
              <a:rPr kumimoji="0" lang="en-US" sz="1428" b="0" i="0" u="none" strike="noStrike" kern="0" cap="none" spc="0" normalizeH="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Infra</a:t>
            </a:r>
          </a:p>
          <a:p>
            <a:pPr marL="0" marR="0" lvl="0" indent="0" defTabSz="914400" eaLnBrk="1" fontAlgn="auto" latinLnBrk="0" hangingPunct="1">
              <a:lnSpc>
                <a:spcPct val="100000"/>
              </a:lnSpc>
              <a:spcBef>
                <a:spcPts val="0"/>
              </a:spcBef>
              <a:spcAft>
                <a:spcPts val="0"/>
              </a:spcAft>
              <a:buClrTx/>
              <a:buSzTx/>
              <a:buFontTx/>
              <a:buNone/>
              <a:tabLst/>
              <a:defRPr/>
            </a:pPr>
            <a:r>
              <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r>
              <a:rPr lang="es-CL" sz="1428"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usually</a:t>
            </a:r>
            <a:r>
              <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 non </a:t>
            </a:r>
            <a:r>
              <a:rPr lang="es-CL" sz="1428"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redundant</a:t>
            </a:r>
            <a:r>
              <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37" name="Picture 36"/>
          <p:cNvPicPr>
            <a:picLocks noChangeAspect="1"/>
          </p:cNvPicPr>
          <p:nvPr/>
        </p:nvPicPr>
        <p:blipFill>
          <a:blip r:embed="rId8"/>
          <a:stretch>
            <a:fillRect/>
          </a:stretch>
        </p:blipFill>
        <p:spPr>
          <a:xfrm>
            <a:off x="4285577" y="3907670"/>
            <a:ext cx="1299342" cy="294517"/>
          </a:xfrm>
          <a:prstGeom prst="rect">
            <a:avLst/>
          </a:prstGeom>
        </p:spPr>
      </p:pic>
      <p:sp>
        <p:nvSpPr>
          <p:cNvPr id="67" name="TextBox 66"/>
          <p:cNvSpPr txBox="1"/>
          <p:nvPr/>
        </p:nvSpPr>
        <p:spPr>
          <a:xfrm>
            <a:off x="6908593" y="2365754"/>
            <a:ext cx="1245742"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eploy</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0" name="Picture 39"/>
          <p:cNvPicPr>
            <a:picLocks noChangeAspect="1"/>
          </p:cNvPicPr>
          <p:nvPr/>
        </p:nvPicPr>
        <p:blipFill>
          <a:blip r:embed="rId9"/>
          <a:stretch>
            <a:fillRect/>
          </a:stretch>
        </p:blipFill>
        <p:spPr>
          <a:xfrm>
            <a:off x="5850170" y="3903073"/>
            <a:ext cx="753813" cy="301525"/>
          </a:xfrm>
          <a:prstGeom prst="rect">
            <a:avLst/>
          </a:prstGeom>
        </p:spPr>
      </p:pic>
      <p:sp>
        <p:nvSpPr>
          <p:cNvPr id="42" name="Rectangle 41"/>
          <p:cNvSpPr/>
          <p:nvPr/>
        </p:nvSpPr>
        <p:spPr bwMode="auto">
          <a:xfrm>
            <a:off x="5507851" y="1768286"/>
            <a:ext cx="1341657" cy="3139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0"/>
          <a:stretch>
            <a:fillRect/>
          </a:stretch>
        </p:blipFill>
        <p:spPr>
          <a:xfrm>
            <a:off x="5566936" y="1734544"/>
            <a:ext cx="1163213" cy="374098"/>
          </a:xfrm>
          <a:prstGeom prst="rect">
            <a:avLst/>
          </a:prstGeom>
        </p:spPr>
      </p:pic>
      <p:sp>
        <p:nvSpPr>
          <p:cNvPr id="71" name="TextBox 70"/>
          <p:cNvSpPr txBox="1"/>
          <p:nvPr/>
        </p:nvSpPr>
        <p:spPr>
          <a:xfrm>
            <a:off x="4830501" y="1447519"/>
            <a:ext cx="2661224"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Continuous Deployment</a:t>
            </a:r>
          </a:p>
        </p:txBody>
      </p:sp>
      <p:sp>
        <p:nvSpPr>
          <p:cNvPr id="73" name="Rectangle 72"/>
          <p:cNvSpPr/>
          <p:nvPr/>
        </p:nvSpPr>
        <p:spPr bwMode="auto">
          <a:xfrm>
            <a:off x="9090966" y="2454782"/>
            <a:ext cx="1545104" cy="14351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4090405" y="2382843"/>
            <a:ext cx="4063929" cy="14351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11"/>
          <a:stretch>
            <a:fillRect/>
          </a:stretch>
        </p:blipFill>
        <p:spPr>
          <a:xfrm>
            <a:off x="9308840" y="3888766"/>
            <a:ext cx="1180044" cy="568006"/>
          </a:xfrm>
          <a:prstGeom prst="rect">
            <a:avLst/>
          </a:prstGeom>
        </p:spPr>
      </p:pic>
      <p:pic>
        <p:nvPicPr>
          <p:cNvPr id="50" name="Picture 49"/>
          <p:cNvPicPr>
            <a:picLocks noChangeAspect="1"/>
          </p:cNvPicPr>
          <p:nvPr/>
        </p:nvPicPr>
        <p:blipFill>
          <a:blip r:embed="rId12"/>
          <a:stretch>
            <a:fillRect/>
          </a:stretch>
        </p:blipFill>
        <p:spPr>
          <a:xfrm>
            <a:off x="9182702" y="2662201"/>
            <a:ext cx="1403735" cy="1079796"/>
          </a:xfrm>
          <a:prstGeom prst="rect">
            <a:avLst/>
          </a:prstGeom>
        </p:spPr>
      </p:pic>
      <p:sp>
        <p:nvSpPr>
          <p:cNvPr id="79" name="TextBox 78"/>
          <p:cNvSpPr txBox="1"/>
          <p:nvPr/>
        </p:nvSpPr>
        <p:spPr>
          <a:xfrm>
            <a:off x="10727805" y="3223766"/>
            <a:ext cx="1604593" cy="791218"/>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On-Premises</a:t>
            </a:r>
            <a:r>
              <a:rPr kumimoji="0" lang="en-US" sz="1428" b="0" i="0" u="none" strike="noStrike" kern="0" cap="none" spc="0" normalizeH="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Dev /Test /prod</a:t>
            </a:r>
            <a:endPar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Rectangle 82"/>
          <p:cNvSpPr/>
          <p:nvPr/>
        </p:nvSpPr>
        <p:spPr bwMode="auto">
          <a:xfrm>
            <a:off x="5041556" y="1509812"/>
            <a:ext cx="2239115" cy="6163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Down Arrow 62"/>
          <p:cNvSpPr/>
          <p:nvPr/>
        </p:nvSpPr>
        <p:spPr bwMode="auto">
          <a:xfrm>
            <a:off x="5997694" y="2115960"/>
            <a:ext cx="224235" cy="278051"/>
          </a:xfrm>
          <a:prstGeom prst="down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Down Arrow 83"/>
          <p:cNvSpPr/>
          <p:nvPr/>
        </p:nvSpPr>
        <p:spPr bwMode="auto">
          <a:xfrm rot="5400000" flipV="1">
            <a:off x="3672937" y="621930"/>
            <a:ext cx="230860" cy="2456095"/>
          </a:xfrm>
          <a:prstGeom prst="down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2465388" y="1768286"/>
            <a:ext cx="108030" cy="56374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81600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736725" y="1743669"/>
            <a:ext cx="7328508" cy="2568337"/>
            <a:chOff x="1736725" y="1743669"/>
            <a:chExt cx="7328508" cy="2568337"/>
          </a:xfrm>
        </p:grpSpPr>
        <p:sp>
          <p:nvSpPr>
            <p:cNvPr id="34" name="Rectangle 33"/>
            <p:cNvSpPr/>
            <p:nvPr/>
          </p:nvSpPr>
          <p:spPr bwMode="auto">
            <a:xfrm>
              <a:off x="1736725" y="1744837"/>
              <a:ext cx="7328508" cy="2567169"/>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2"/>
            <a:stretch>
              <a:fillRect/>
            </a:stretch>
          </p:blipFill>
          <p:spPr>
            <a:xfrm>
              <a:off x="4825113" y="1743669"/>
              <a:ext cx="1473200" cy="383646"/>
            </a:xfrm>
            <a:prstGeom prst="rect">
              <a:avLst/>
            </a:prstGeom>
          </p:spPr>
        </p:pic>
      </p:grpSp>
      <p:pic>
        <p:nvPicPr>
          <p:cNvPr id="76" name="Picture 75"/>
          <p:cNvPicPr>
            <a:picLocks noChangeAspect="1"/>
          </p:cNvPicPr>
          <p:nvPr/>
        </p:nvPicPr>
        <p:blipFill>
          <a:blip r:embed="rId3"/>
          <a:stretch>
            <a:fillRect/>
          </a:stretch>
        </p:blipFill>
        <p:spPr>
          <a:xfrm>
            <a:off x="9078166" y="2275082"/>
            <a:ext cx="2446811" cy="1512830"/>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sz="4000" dirty="0">
                <a:solidFill>
                  <a:srgbClr val="00B0F0"/>
                </a:solidFill>
              </a:rPr>
              <a:t>MSFT Cloud Powered- Java EE </a:t>
            </a:r>
            <a:r>
              <a:rPr lang="en-US" sz="4000" dirty="0" smtClean="0">
                <a:solidFill>
                  <a:schemeClr val="tx1"/>
                </a:solidFill>
              </a:rPr>
              <a:t>DevOps: </a:t>
            </a:r>
            <a:r>
              <a:rPr lang="en-US" sz="4000" dirty="0" err="1" smtClean="0">
                <a:solidFill>
                  <a:schemeClr val="tx1"/>
                </a:solidFill>
              </a:rPr>
              <a:t>WebApp</a:t>
            </a:r>
            <a:r>
              <a:rPr lang="en-US" dirty="0">
                <a:solidFill>
                  <a:schemeClr val="tx1"/>
                </a:solidFill>
              </a:rPr>
              <a:t/>
            </a:r>
            <a:br>
              <a:rPr lang="en-US" dirty="0">
                <a:solidFill>
                  <a:schemeClr val="tx1"/>
                </a:solidFill>
              </a:rPr>
            </a:br>
            <a:endParaRPr lang="en-US" dirty="0">
              <a:solidFill>
                <a:schemeClr val="tx1"/>
              </a:solidFill>
            </a:endParaRPr>
          </a:p>
        </p:txBody>
      </p:sp>
      <p:sp>
        <p:nvSpPr>
          <p:cNvPr id="52" name="Right Arrow 51"/>
          <p:cNvSpPr/>
          <p:nvPr/>
        </p:nvSpPr>
        <p:spPr>
          <a:xfrm>
            <a:off x="2944450" y="2766121"/>
            <a:ext cx="5061446" cy="930583"/>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018828" y="2768133"/>
            <a:ext cx="1046405" cy="874216"/>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9888" y="2394011"/>
            <a:ext cx="1763853"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4340372" y="2345540"/>
            <a:ext cx="1048255"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Compile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TextBox 57"/>
          <p:cNvSpPr txBox="1"/>
          <p:nvPr/>
        </p:nvSpPr>
        <p:spPr>
          <a:xfrm>
            <a:off x="5566936" y="2341985"/>
            <a:ext cx="1245742"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Unit Testing</a:t>
            </a:r>
          </a:p>
        </p:txBody>
      </p:sp>
      <p:sp>
        <p:nvSpPr>
          <p:cNvPr id="59" name="TextBox 58"/>
          <p:cNvSpPr txBox="1"/>
          <p:nvPr/>
        </p:nvSpPr>
        <p:spPr>
          <a:xfrm>
            <a:off x="9371918" y="1846535"/>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a:t>
            </a:r>
          </a:p>
        </p:txBody>
      </p:sp>
      <p:sp>
        <p:nvSpPr>
          <p:cNvPr id="68" name="Bent Arrow 67"/>
          <p:cNvSpPr/>
          <p:nvPr/>
        </p:nvSpPr>
        <p:spPr>
          <a:xfrm rot="10800000">
            <a:off x="4177494" y="3799590"/>
            <a:ext cx="6337262" cy="2082820"/>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35" name="Group 34"/>
          <p:cNvGrpSpPr/>
          <p:nvPr/>
        </p:nvGrpSpPr>
        <p:grpSpPr>
          <a:xfrm>
            <a:off x="4446386" y="2816845"/>
            <a:ext cx="942241" cy="847165"/>
            <a:chOff x="4238853" y="2130813"/>
            <a:chExt cx="1513663" cy="1508374"/>
          </a:xfrm>
        </p:grpSpPr>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grpSp>
        <p:nvGrpSpPr>
          <p:cNvPr id="31" name="Group 30"/>
          <p:cNvGrpSpPr/>
          <p:nvPr/>
        </p:nvGrpSpPr>
        <p:grpSpPr>
          <a:xfrm>
            <a:off x="2191321" y="2788502"/>
            <a:ext cx="771195" cy="767660"/>
            <a:chOff x="1825038" y="2130813"/>
            <a:chExt cx="1513663" cy="1508374"/>
          </a:xfrm>
        </p:grpSpPr>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grpSp>
      <p:grpSp>
        <p:nvGrpSpPr>
          <p:cNvPr id="39" name="Group 38"/>
          <p:cNvGrpSpPr/>
          <p:nvPr/>
        </p:nvGrpSpPr>
        <p:grpSpPr>
          <a:xfrm>
            <a:off x="7057036" y="2805184"/>
            <a:ext cx="948859" cy="837165"/>
            <a:chOff x="9303271" y="2130813"/>
            <a:chExt cx="1513663" cy="1508374"/>
          </a:xfrm>
        </p:grpSpPr>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96" name="Picture 95"/>
            <p:cNvPicPr>
              <a:picLocks noChangeAspect="1"/>
            </p:cNvPicPr>
            <p:nvPr/>
          </p:nvPicPr>
          <p:blipFill>
            <a:blip r:embed="rId7"/>
            <a:stretch>
              <a:fillRect/>
            </a:stretch>
          </p:blipFill>
          <p:spPr>
            <a:xfrm>
              <a:off x="9660024" y="2540405"/>
              <a:ext cx="800153" cy="622594"/>
            </a:xfrm>
            <a:prstGeom prst="rect">
              <a:avLst/>
            </a:prstGeom>
          </p:spPr>
        </p:pic>
      </p:grpSp>
      <p:cxnSp>
        <p:nvCxnSpPr>
          <p:cNvPr id="7" name="Straight Arrow Connector 6"/>
          <p:cNvCxnSpPr/>
          <p:nvPr/>
        </p:nvCxnSpPr>
        <p:spPr>
          <a:xfrm flipH="1" flipV="1">
            <a:off x="2560318" y="3777085"/>
            <a:ext cx="13100" cy="1578317"/>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8"/>
          <a:stretch>
            <a:fillRect/>
          </a:stretch>
        </p:blipFill>
        <p:spPr>
          <a:xfrm>
            <a:off x="2372663" y="4397732"/>
            <a:ext cx="485009" cy="505255"/>
          </a:xfrm>
          <a:prstGeom prst="rect">
            <a:avLst/>
          </a:prstGeom>
        </p:spPr>
      </p:pic>
      <p:sp>
        <p:nvSpPr>
          <p:cNvPr id="44" name="TextBox 43"/>
          <p:cNvSpPr txBox="1"/>
          <p:nvPr/>
        </p:nvSpPr>
        <p:spPr>
          <a:xfrm>
            <a:off x="1416675" y="4904964"/>
            <a:ext cx="3229466"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Team explorer everywhere</a:t>
            </a:r>
            <a:endPar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8" name="Group 37"/>
          <p:cNvGrpSpPr/>
          <p:nvPr/>
        </p:nvGrpSpPr>
        <p:grpSpPr>
          <a:xfrm>
            <a:off x="5745380" y="2809475"/>
            <a:ext cx="946625" cy="854535"/>
            <a:chOff x="6652669" y="2130813"/>
            <a:chExt cx="1513663" cy="1508374"/>
          </a:xfrm>
        </p:grpSpPr>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grpSp>
      <p:grpSp>
        <p:nvGrpSpPr>
          <p:cNvPr id="3" name="Group 4"/>
          <p:cNvGrpSpPr>
            <a:grpSpLocks noChangeAspect="1"/>
          </p:cNvGrpSpPr>
          <p:nvPr/>
        </p:nvGrpSpPr>
        <p:grpSpPr bwMode="auto">
          <a:xfrm>
            <a:off x="1163638" y="5276850"/>
            <a:ext cx="2801937" cy="1808163"/>
            <a:chOff x="733" y="3324"/>
            <a:chExt cx="1765" cy="1139"/>
          </a:xfrm>
        </p:grpSpPr>
        <p:sp>
          <p:nvSpPr>
            <p:cNvPr id="4" name="AutoShape 3"/>
            <p:cNvSpPr>
              <a:spLocks noChangeAspect="1" noChangeArrowheads="1" noTextEdit="1"/>
            </p:cNvSpPr>
            <p:nvPr/>
          </p:nvSpPr>
          <p:spPr bwMode="auto">
            <a:xfrm>
              <a:off x="733" y="3324"/>
              <a:ext cx="176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734" y="4248"/>
              <a:ext cx="1764" cy="107"/>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1594" y="4382"/>
              <a:ext cx="480" cy="80"/>
            </a:xfrm>
            <a:custGeom>
              <a:avLst/>
              <a:gdLst>
                <a:gd name="T0" fmla="*/ 415 w 415"/>
                <a:gd name="T1" fmla="*/ 34 h 69"/>
                <a:gd name="T2" fmla="*/ 380 w 415"/>
                <a:gd name="T3" fmla="*/ 69 h 69"/>
                <a:gd name="T4" fmla="*/ 35 w 415"/>
                <a:gd name="T5" fmla="*/ 69 h 69"/>
                <a:gd name="T6" fmla="*/ 0 w 415"/>
                <a:gd name="T7" fmla="*/ 34 h 69"/>
                <a:gd name="T8" fmla="*/ 0 w 415"/>
                <a:gd name="T9" fmla="*/ 34 h 69"/>
                <a:gd name="T10" fmla="*/ 35 w 415"/>
                <a:gd name="T11" fmla="*/ 0 h 69"/>
                <a:gd name="T12" fmla="*/ 380 w 415"/>
                <a:gd name="T13" fmla="*/ 0 h 69"/>
                <a:gd name="T14" fmla="*/ 415 w 415"/>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69">
                  <a:moveTo>
                    <a:pt x="415" y="34"/>
                  </a:moveTo>
                  <a:cubicBezTo>
                    <a:pt x="415" y="53"/>
                    <a:pt x="399" y="69"/>
                    <a:pt x="380" y="69"/>
                  </a:cubicBezTo>
                  <a:cubicBezTo>
                    <a:pt x="35" y="69"/>
                    <a:pt x="35" y="69"/>
                    <a:pt x="35" y="69"/>
                  </a:cubicBezTo>
                  <a:cubicBezTo>
                    <a:pt x="16" y="69"/>
                    <a:pt x="0" y="53"/>
                    <a:pt x="0" y="34"/>
                  </a:cubicBezTo>
                  <a:cubicBezTo>
                    <a:pt x="0" y="34"/>
                    <a:pt x="0" y="34"/>
                    <a:pt x="0" y="34"/>
                  </a:cubicBezTo>
                  <a:cubicBezTo>
                    <a:pt x="0" y="15"/>
                    <a:pt x="16" y="0"/>
                    <a:pt x="35" y="0"/>
                  </a:cubicBezTo>
                  <a:cubicBezTo>
                    <a:pt x="380" y="0"/>
                    <a:pt x="380" y="0"/>
                    <a:pt x="380" y="0"/>
                  </a:cubicBezTo>
                  <a:cubicBezTo>
                    <a:pt x="399" y="0"/>
                    <a:pt x="415" y="15"/>
                    <a:pt x="415" y="34"/>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792" y="3724"/>
              <a:ext cx="568" cy="564"/>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868" y="3724"/>
              <a:ext cx="569" cy="564"/>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167" y="3724"/>
              <a:ext cx="193" cy="124"/>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868" y="3724"/>
              <a:ext cx="234" cy="16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752" y="3623"/>
              <a:ext cx="1724" cy="151"/>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1729"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3"/>
            <p:cNvSpPr>
              <a:spLocks noChangeArrowheads="1"/>
            </p:cNvSpPr>
            <p:nvPr/>
          </p:nvSpPr>
          <p:spPr bwMode="auto">
            <a:xfrm>
              <a:off x="1927"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a:off x="1743" y="3346"/>
              <a:ext cx="375"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1667" y="3603"/>
              <a:ext cx="520" cy="21"/>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a:spLocks noChangeArrowheads="1"/>
            </p:cNvSpPr>
            <p:nvPr/>
          </p:nvSpPr>
          <p:spPr bwMode="auto">
            <a:xfrm>
              <a:off x="1094"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7"/>
            <p:cNvSpPr>
              <a:spLocks noChangeArrowheads="1"/>
            </p:cNvSpPr>
            <p:nvPr/>
          </p:nvSpPr>
          <p:spPr bwMode="auto">
            <a:xfrm>
              <a:off x="1292"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a:off x="1108" y="3346"/>
              <a:ext cx="377"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1033" y="3603"/>
              <a:ext cx="520" cy="21"/>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1861" y="3414"/>
              <a:ext cx="136" cy="122"/>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932" y="3377"/>
              <a:ext cx="33" cy="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1284" y="3393"/>
              <a:ext cx="78" cy="69"/>
            </a:xfrm>
            <a:custGeom>
              <a:avLst/>
              <a:gdLst>
                <a:gd name="T0" fmla="*/ 0 w 78"/>
                <a:gd name="T1" fmla="*/ 69 h 69"/>
                <a:gd name="T2" fmla="*/ 78 w 78"/>
                <a:gd name="T3" fmla="*/ 69 h 69"/>
                <a:gd name="T4" fmla="*/ 78 w 78"/>
                <a:gd name="T5" fmla="*/ 0 h 69"/>
                <a:gd name="T6" fmla="*/ 0 w 78"/>
                <a:gd name="T7" fmla="*/ 12 h 69"/>
                <a:gd name="T8" fmla="*/ 0 w 78"/>
                <a:gd name="T9" fmla="*/ 69 h 69"/>
              </a:gdLst>
              <a:ahLst/>
              <a:cxnLst>
                <a:cxn ang="0">
                  <a:pos x="T0" y="T1"/>
                </a:cxn>
                <a:cxn ang="0">
                  <a:pos x="T2" y="T3"/>
                </a:cxn>
                <a:cxn ang="0">
                  <a:pos x="T4" y="T5"/>
                </a:cxn>
                <a:cxn ang="0">
                  <a:pos x="T6" y="T7"/>
                </a:cxn>
                <a:cxn ang="0">
                  <a:pos x="T8" y="T9"/>
                </a:cxn>
              </a:cxnLst>
              <a:rect l="0" t="0" r="r" b="b"/>
              <a:pathLst>
                <a:path w="78" h="69">
                  <a:moveTo>
                    <a:pt x="0" y="69"/>
                  </a:moveTo>
                  <a:lnTo>
                    <a:pt x="78" y="69"/>
                  </a:lnTo>
                  <a:lnTo>
                    <a:pt x="78" y="0"/>
                  </a:lnTo>
                  <a:lnTo>
                    <a:pt x="0" y="12"/>
                  </a:lnTo>
                  <a:lnTo>
                    <a:pt x="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1223" y="3405"/>
              <a:ext cx="59" cy="57"/>
            </a:xfrm>
            <a:custGeom>
              <a:avLst/>
              <a:gdLst>
                <a:gd name="T0" fmla="*/ 59 w 59"/>
                <a:gd name="T1" fmla="*/ 57 h 57"/>
                <a:gd name="T2" fmla="*/ 59 w 59"/>
                <a:gd name="T3" fmla="*/ 0 h 57"/>
                <a:gd name="T4" fmla="*/ 0 w 59"/>
                <a:gd name="T5" fmla="*/ 8 h 57"/>
                <a:gd name="T6" fmla="*/ 0 w 59"/>
                <a:gd name="T7" fmla="*/ 57 h 57"/>
                <a:gd name="T8" fmla="*/ 59 w 59"/>
                <a:gd name="T9" fmla="*/ 57 h 57"/>
              </a:gdLst>
              <a:ahLst/>
              <a:cxnLst>
                <a:cxn ang="0">
                  <a:pos x="T0" y="T1"/>
                </a:cxn>
                <a:cxn ang="0">
                  <a:pos x="T2" y="T3"/>
                </a:cxn>
                <a:cxn ang="0">
                  <a:pos x="T4" y="T5"/>
                </a:cxn>
                <a:cxn ang="0">
                  <a:pos x="T6" y="T7"/>
                </a:cxn>
                <a:cxn ang="0">
                  <a:pos x="T8" y="T9"/>
                </a:cxn>
              </a:cxnLst>
              <a:rect l="0" t="0" r="r" b="b"/>
              <a:pathLst>
                <a:path w="59" h="57">
                  <a:moveTo>
                    <a:pt x="59" y="57"/>
                  </a:moveTo>
                  <a:lnTo>
                    <a:pt x="59" y="0"/>
                  </a:lnTo>
                  <a:lnTo>
                    <a:pt x="0" y="8"/>
                  </a:lnTo>
                  <a:lnTo>
                    <a:pt x="0" y="57"/>
                  </a:lnTo>
                  <a:lnTo>
                    <a:pt x="5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1223" y="3464"/>
              <a:ext cx="59" cy="58"/>
            </a:xfrm>
            <a:custGeom>
              <a:avLst/>
              <a:gdLst>
                <a:gd name="T0" fmla="*/ 59 w 59"/>
                <a:gd name="T1" fmla="*/ 0 h 58"/>
                <a:gd name="T2" fmla="*/ 0 w 59"/>
                <a:gd name="T3" fmla="*/ 0 h 58"/>
                <a:gd name="T4" fmla="*/ 0 w 59"/>
                <a:gd name="T5" fmla="*/ 50 h 58"/>
                <a:gd name="T6" fmla="*/ 59 w 59"/>
                <a:gd name="T7" fmla="*/ 58 h 58"/>
                <a:gd name="T8" fmla="*/ 59 w 59"/>
                <a:gd name="T9" fmla="*/ 0 h 58"/>
              </a:gdLst>
              <a:ahLst/>
              <a:cxnLst>
                <a:cxn ang="0">
                  <a:pos x="T0" y="T1"/>
                </a:cxn>
                <a:cxn ang="0">
                  <a:pos x="T2" y="T3"/>
                </a:cxn>
                <a:cxn ang="0">
                  <a:pos x="T4" y="T5"/>
                </a:cxn>
                <a:cxn ang="0">
                  <a:pos x="T6" y="T7"/>
                </a:cxn>
                <a:cxn ang="0">
                  <a:pos x="T8" y="T9"/>
                </a:cxn>
              </a:cxnLst>
              <a:rect l="0" t="0" r="r" b="b"/>
              <a:pathLst>
                <a:path w="59" h="58">
                  <a:moveTo>
                    <a:pt x="59" y="0"/>
                  </a:moveTo>
                  <a:lnTo>
                    <a:pt x="0" y="0"/>
                  </a:lnTo>
                  <a:lnTo>
                    <a:pt x="0" y="50"/>
                  </a:lnTo>
                  <a:lnTo>
                    <a:pt x="59" y="58"/>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1284" y="3464"/>
              <a:ext cx="78" cy="69"/>
            </a:xfrm>
            <a:custGeom>
              <a:avLst/>
              <a:gdLst>
                <a:gd name="T0" fmla="*/ 0 w 78"/>
                <a:gd name="T1" fmla="*/ 0 h 69"/>
                <a:gd name="T2" fmla="*/ 0 w 78"/>
                <a:gd name="T3" fmla="*/ 58 h 69"/>
                <a:gd name="T4" fmla="*/ 78 w 78"/>
                <a:gd name="T5" fmla="*/ 69 h 69"/>
                <a:gd name="T6" fmla="*/ 78 w 78"/>
                <a:gd name="T7" fmla="*/ 0 h 69"/>
                <a:gd name="T8" fmla="*/ 0 w 78"/>
                <a:gd name="T9" fmla="*/ 0 h 69"/>
              </a:gdLst>
              <a:ahLst/>
              <a:cxnLst>
                <a:cxn ang="0">
                  <a:pos x="T0" y="T1"/>
                </a:cxn>
                <a:cxn ang="0">
                  <a:pos x="T2" y="T3"/>
                </a:cxn>
                <a:cxn ang="0">
                  <a:pos x="T4" y="T5"/>
                </a:cxn>
                <a:cxn ang="0">
                  <a:pos x="T6" y="T7"/>
                </a:cxn>
                <a:cxn ang="0">
                  <a:pos x="T8" y="T9"/>
                </a:cxn>
              </a:cxnLst>
              <a:rect l="0" t="0" r="r" b="b"/>
              <a:pathLst>
                <a:path w="78" h="69">
                  <a:moveTo>
                    <a:pt x="0" y="0"/>
                  </a:moveTo>
                  <a:lnTo>
                    <a:pt x="0" y="58"/>
                  </a:lnTo>
                  <a:lnTo>
                    <a:pt x="78" y="69"/>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836" y="3479"/>
              <a:ext cx="167" cy="144"/>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848" y="3531"/>
              <a:ext cx="45" cy="19"/>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899" y="3531"/>
              <a:ext cx="45" cy="19"/>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7" name="Picture 36"/>
          <p:cNvPicPr>
            <a:picLocks noChangeAspect="1"/>
          </p:cNvPicPr>
          <p:nvPr/>
        </p:nvPicPr>
        <p:blipFill>
          <a:blip r:embed="rId10"/>
          <a:stretch>
            <a:fillRect/>
          </a:stretch>
        </p:blipFill>
        <p:spPr>
          <a:xfrm>
            <a:off x="4285577" y="3907670"/>
            <a:ext cx="1299342" cy="294517"/>
          </a:xfrm>
          <a:prstGeom prst="rect">
            <a:avLst/>
          </a:prstGeom>
        </p:spPr>
      </p:pic>
      <p:sp>
        <p:nvSpPr>
          <p:cNvPr id="67" name="TextBox 66"/>
          <p:cNvSpPr txBox="1"/>
          <p:nvPr/>
        </p:nvSpPr>
        <p:spPr>
          <a:xfrm>
            <a:off x="6908593" y="2365754"/>
            <a:ext cx="1245742"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eploy</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0" name="Picture 39"/>
          <p:cNvPicPr>
            <a:picLocks noChangeAspect="1"/>
          </p:cNvPicPr>
          <p:nvPr/>
        </p:nvPicPr>
        <p:blipFill>
          <a:blip r:embed="rId11"/>
          <a:stretch>
            <a:fillRect/>
          </a:stretch>
        </p:blipFill>
        <p:spPr>
          <a:xfrm>
            <a:off x="5850170" y="3903073"/>
            <a:ext cx="753813" cy="301525"/>
          </a:xfrm>
          <a:prstGeom prst="rect">
            <a:avLst/>
          </a:prstGeom>
        </p:spPr>
      </p:pic>
      <p:sp>
        <p:nvSpPr>
          <p:cNvPr id="71" name="TextBox 70"/>
          <p:cNvSpPr txBox="1"/>
          <p:nvPr/>
        </p:nvSpPr>
        <p:spPr>
          <a:xfrm>
            <a:off x="4896464" y="2039239"/>
            <a:ext cx="2661224"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Continuous Deployment</a:t>
            </a:r>
          </a:p>
        </p:txBody>
      </p:sp>
      <p:pic>
        <p:nvPicPr>
          <p:cNvPr id="49" name="Picture 48"/>
          <p:cNvPicPr>
            <a:picLocks noChangeAspect="1"/>
          </p:cNvPicPr>
          <p:nvPr/>
        </p:nvPicPr>
        <p:blipFill>
          <a:blip r:embed="rId12"/>
          <a:stretch>
            <a:fillRect/>
          </a:stretch>
        </p:blipFill>
        <p:spPr>
          <a:xfrm>
            <a:off x="10304814" y="3223766"/>
            <a:ext cx="882628" cy="547833"/>
          </a:xfrm>
          <a:prstGeom prst="rect">
            <a:avLst/>
          </a:prstGeom>
        </p:spPr>
      </p:pic>
      <p:pic>
        <p:nvPicPr>
          <p:cNvPr id="50" name="Picture 49"/>
          <p:cNvPicPr>
            <a:picLocks noChangeAspect="1"/>
          </p:cNvPicPr>
          <p:nvPr/>
        </p:nvPicPr>
        <p:blipFill>
          <a:blip r:embed="rId13"/>
          <a:stretch>
            <a:fillRect/>
          </a:stretch>
        </p:blipFill>
        <p:spPr>
          <a:xfrm>
            <a:off x="9351586" y="2801139"/>
            <a:ext cx="1040079" cy="800061"/>
          </a:xfrm>
          <a:prstGeom prst="rect">
            <a:avLst/>
          </a:prstGeom>
        </p:spPr>
      </p:pic>
      <p:sp>
        <p:nvSpPr>
          <p:cNvPr id="80" name="TextBox 79"/>
          <p:cNvSpPr txBox="1"/>
          <p:nvPr/>
        </p:nvSpPr>
        <p:spPr>
          <a:xfrm>
            <a:off x="10191758" y="2189938"/>
            <a:ext cx="17415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83" name="Picture 82" descr="Screen Clipping"/>
          <p:cNvPicPr>
            <a:picLocks noChangeAspect="1"/>
          </p:cNvPicPr>
          <p:nvPr/>
        </p:nvPicPr>
        <p:blipFill rotWithShape="1">
          <a:blip r:embed="rId14" cstate="hqprint">
            <a:extLst>
              <a:ext uri="{28A0092B-C50C-407E-A947-70E740481C1C}">
                <a14:useLocalDpi xmlns:a14="http://schemas.microsoft.com/office/drawing/2010/main"/>
              </a:ext>
            </a:extLst>
          </a:blip>
          <a:srcRect l="21050" t="17791" r="71257" b="64309"/>
          <a:stretch/>
        </p:blipFill>
        <p:spPr>
          <a:xfrm>
            <a:off x="10514757" y="2701024"/>
            <a:ext cx="420053" cy="511064"/>
          </a:xfrm>
          <a:prstGeom prst="rect">
            <a:avLst/>
          </a:prstGeom>
        </p:spPr>
      </p:pic>
      <p:pic>
        <p:nvPicPr>
          <p:cNvPr id="47" name="Picture 46"/>
          <p:cNvPicPr>
            <a:picLocks noChangeAspect="1"/>
          </p:cNvPicPr>
          <p:nvPr/>
        </p:nvPicPr>
        <p:blipFill>
          <a:blip r:embed="rId15"/>
          <a:stretch>
            <a:fillRect/>
          </a:stretch>
        </p:blipFill>
        <p:spPr>
          <a:xfrm>
            <a:off x="2977436" y="4101365"/>
            <a:ext cx="606752" cy="606752"/>
          </a:xfrm>
          <a:prstGeom prst="rect">
            <a:avLst/>
          </a:prstGeom>
        </p:spPr>
      </p:pic>
      <p:sp>
        <p:nvSpPr>
          <p:cNvPr id="86" name="Rectangle 85"/>
          <p:cNvSpPr/>
          <p:nvPr/>
        </p:nvSpPr>
        <p:spPr>
          <a:xfrm>
            <a:off x="3495383" y="4456644"/>
            <a:ext cx="601447" cy="307777"/>
          </a:xfrm>
          <a:prstGeom prst="rect">
            <a:avLst/>
          </a:prstGeom>
        </p:spPr>
        <p:txBody>
          <a:bodyPr wrap="none">
            <a:spAutoFit/>
          </a:bodyPr>
          <a:lstStyle/>
          <a:p>
            <a:r>
              <a:rPr lang="es-CL"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Slack</a:t>
            </a:r>
            <a:endParaRPr lang="en-US" dirty="0"/>
          </a:p>
        </p:txBody>
      </p:sp>
    </p:spTree>
    <p:extLst>
      <p:ext uri="{BB962C8B-B14F-4D97-AF65-F5344CB8AC3E}">
        <p14:creationId xmlns:p14="http://schemas.microsoft.com/office/powerpoint/2010/main" val="268817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736725" y="1743669"/>
            <a:ext cx="7328508" cy="2568337"/>
            <a:chOff x="1736725" y="1743669"/>
            <a:chExt cx="7328508" cy="2568337"/>
          </a:xfrm>
        </p:grpSpPr>
        <p:sp>
          <p:nvSpPr>
            <p:cNvPr id="34" name="Rectangle 33"/>
            <p:cNvSpPr/>
            <p:nvPr/>
          </p:nvSpPr>
          <p:spPr bwMode="auto">
            <a:xfrm>
              <a:off x="1736725" y="1744837"/>
              <a:ext cx="7328508" cy="2567169"/>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2"/>
            <a:stretch>
              <a:fillRect/>
            </a:stretch>
          </p:blipFill>
          <p:spPr>
            <a:xfrm>
              <a:off x="4825113" y="1743669"/>
              <a:ext cx="1473200" cy="383646"/>
            </a:xfrm>
            <a:prstGeom prst="rect">
              <a:avLst/>
            </a:prstGeom>
          </p:spPr>
        </p:pic>
      </p:grpSp>
      <p:pic>
        <p:nvPicPr>
          <p:cNvPr id="76" name="Picture 75"/>
          <p:cNvPicPr>
            <a:picLocks noChangeAspect="1"/>
          </p:cNvPicPr>
          <p:nvPr/>
        </p:nvPicPr>
        <p:blipFill>
          <a:blip r:embed="rId3"/>
          <a:stretch>
            <a:fillRect/>
          </a:stretch>
        </p:blipFill>
        <p:spPr>
          <a:xfrm>
            <a:off x="9037866" y="2019894"/>
            <a:ext cx="2953782" cy="1826283"/>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sz="3200" dirty="0">
                <a:solidFill>
                  <a:srgbClr val="00B0F0"/>
                </a:solidFill>
              </a:rPr>
              <a:t>MSFT Cloud Powered- Java EE </a:t>
            </a:r>
            <a:r>
              <a:rPr lang="en-US" sz="3200" dirty="0" smtClean="0">
                <a:solidFill>
                  <a:schemeClr val="tx1"/>
                </a:solidFill>
              </a:rPr>
              <a:t>DevOps &amp; Azure Container Services</a:t>
            </a:r>
            <a:r>
              <a:rPr lang="en-US" dirty="0">
                <a:solidFill>
                  <a:schemeClr val="tx1"/>
                </a:solidFill>
              </a:rPr>
              <a:t/>
            </a:r>
            <a:br>
              <a:rPr lang="en-US" dirty="0">
                <a:solidFill>
                  <a:schemeClr val="tx1"/>
                </a:solidFill>
              </a:rPr>
            </a:br>
            <a:endParaRPr lang="en-US" dirty="0">
              <a:solidFill>
                <a:schemeClr val="tx1"/>
              </a:solidFill>
            </a:endParaRPr>
          </a:p>
        </p:txBody>
      </p:sp>
      <p:sp>
        <p:nvSpPr>
          <p:cNvPr id="52" name="Right Arrow 51"/>
          <p:cNvSpPr/>
          <p:nvPr/>
        </p:nvSpPr>
        <p:spPr>
          <a:xfrm>
            <a:off x="2944450" y="2766121"/>
            <a:ext cx="5061446" cy="930583"/>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4" name="Right Arrow 53"/>
          <p:cNvSpPr/>
          <p:nvPr/>
        </p:nvSpPr>
        <p:spPr>
          <a:xfrm>
            <a:off x="8018828" y="2768133"/>
            <a:ext cx="1046405" cy="874216"/>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TextBox 55"/>
          <p:cNvSpPr txBox="1"/>
          <p:nvPr/>
        </p:nvSpPr>
        <p:spPr>
          <a:xfrm>
            <a:off x="1639888" y="2394011"/>
            <a:ext cx="1763853"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4340372" y="2345540"/>
            <a:ext cx="1048255"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Compile</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TextBox 57"/>
          <p:cNvSpPr txBox="1"/>
          <p:nvPr/>
        </p:nvSpPr>
        <p:spPr>
          <a:xfrm>
            <a:off x="5566936" y="2341985"/>
            <a:ext cx="1245742"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Unit Testing</a:t>
            </a:r>
          </a:p>
        </p:txBody>
      </p:sp>
      <p:sp>
        <p:nvSpPr>
          <p:cNvPr id="59" name="TextBox 58"/>
          <p:cNvSpPr txBox="1"/>
          <p:nvPr/>
        </p:nvSpPr>
        <p:spPr>
          <a:xfrm>
            <a:off x="9635389" y="1632146"/>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a:t>
            </a:r>
          </a:p>
        </p:txBody>
      </p:sp>
      <p:sp>
        <p:nvSpPr>
          <p:cNvPr id="68" name="Bent Arrow 67"/>
          <p:cNvSpPr/>
          <p:nvPr/>
        </p:nvSpPr>
        <p:spPr>
          <a:xfrm rot="10800000">
            <a:off x="4177494" y="3799590"/>
            <a:ext cx="6337262" cy="2082820"/>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35" name="Group 34"/>
          <p:cNvGrpSpPr/>
          <p:nvPr/>
        </p:nvGrpSpPr>
        <p:grpSpPr>
          <a:xfrm>
            <a:off x="4446386" y="2816845"/>
            <a:ext cx="942241" cy="847165"/>
            <a:chOff x="4238853" y="2130813"/>
            <a:chExt cx="1513663" cy="1508374"/>
          </a:xfrm>
        </p:grpSpPr>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grpSp>
        <p:nvGrpSpPr>
          <p:cNvPr id="31" name="Group 30"/>
          <p:cNvGrpSpPr/>
          <p:nvPr/>
        </p:nvGrpSpPr>
        <p:grpSpPr>
          <a:xfrm>
            <a:off x="2191321" y="2788502"/>
            <a:ext cx="771195" cy="767660"/>
            <a:chOff x="1825038" y="2130813"/>
            <a:chExt cx="1513663" cy="1508374"/>
          </a:xfrm>
        </p:grpSpPr>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grpSp>
      <p:grpSp>
        <p:nvGrpSpPr>
          <p:cNvPr id="39" name="Group 38"/>
          <p:cNvGrpSpPr/>
          <p:nvPr/>
        </p:nvGrpSpPr>
        <p:grpSpPr>
          <a:xfrm>
            <a:off x="7057036" y="2805184"/>
            <a:ext cx="948859" cy="837165"/>
            <a:chOff x="9303271" y="2130813"/>
            <a:chExt cx="1513663" cy="1508374"/>
          </a:xfrm>
        </p:grpSpPr>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96" name="Picture 95"/>
            <p:cNvPicPr>
              <a:picLocks noChangeAspect="1"/>
            </p:cNvPicPr>
            <p:nvPr/>
          </p:nvPicPr>
          <p:blipFill>
            <a:blip r:embed="rId7"/>
            <a:stretch>
              <a:fillRect/>
            </a:stretch>
          </p:blipFill>
          <p:spPr>
            <a:xfrm>
              <a:off x="9660024" y="2540405"/>
              <a:ext cx="800153" cy="622594"/>
            </a:xfrm>
            <a:prstGeom prst="rect">
              <a:avLst/>
            </a:prstGeom>
          </p:spPr>
        </p:pic>
      </p:grpSp>
      <p:cxnSp>
        <p:nvCxnSpPr>
          <p:cNvPr id="7" name="Straight Arrow Connector 6"/>
          <p:cNvCxnSpPr/>
          <p:nvPr/>
        </p:nvCxnSpPr>
        <p:spPr>
          <a:xfrm flipH="1" flipV="1">
            <a:off x="2560318" y="3777085"/>
            <a:ext cx="13100" cy="1578317"/>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8"/>
          <a:stretch>
            <a:fillRect/>
          </a:stretch>
        </p:blipFill>
        <p:spPr>
          <a:xfrm>
            <a:off x="2372663" y="4397732"/>
            <a:ext cx="485009" cy="505255"/>
          </a:xfrm>
          <a:prstGeom prst="rect">
            <a:avLst/>
          </a:prstGeom>
        </p:spPr>
      </p:pic>
      <p:sp>
        <p:nvSpPr>
          <p:cNvPr id="44" name="TextBox 43"/>
          <p:cNvSpPr txBox="1"/>
          <p:nvPr/>
        </p:nvSpPr>
        <p:spPr>
          <a:xfrm>
            <a:off x="1416675" y="4904964"/>
            <a:ext cx="3229466"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Team explorer everywhere</a:t>
            </a:r>
            <a:endParaRPr lang="es-CL"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8" name="Group 37"/>
          <p:cNvGrpSpPr/>
          <p:nvPr/>
        </p:nvGrpSpPr>
        <p:grpSpPr>
          <a:xfrm>
            <a:off x="5745380" y="2809475"/>
            <a:ext cx="946625" cy="854535"/>
            <a:chOff x="6652669" y="2130813"/>
            <a:chExt cx="1513663" cy="1508374"/>
          </a:xfrm>
        </p:grpSpPr>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grpSp>
      <p:grpSp>
        <p:nvGrpSpPr>
          <p:cNvPr id="3" name="Group 4"/>
          <p:cNvGrpSpPr>
            <a:grpSpLocks noChangeAspect="1"/>
          </p:cNvGrpSpPr>
          <p:nvPr/>
        </p:nvGrpSpPr>
        <p:grpSpPr bwMode="auto">
          <a:xfrm>
            <a:off x="1163638" y="5276850"/>
            <a:ext cx="2801937" cy="1808163"/>
            <a:chOff x="733" y="3324"/>
            <a:chExt cx="1765" cy="1139"/>
          </a:xfrm>
        </p:grpSpPr>
        <p:sp>
          <p:nvSpPr>
            <p:cNvPr id="4" name="AutoShape 3"/>
            <p:cNvSpPr>
              <a:spLocks noChangeAspect="1" noChangeArrowheads="1" noTextEdit="1"/>
            </p:cNvSpPr>
            <p:nvPr/>
          </p:nvSpPr>
          <p:spPr bwMode="auto">
            <a:xfrm>
              <a:off x="733" y="3324"/>
              <a:ext cx="1765"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p:nvSpPr>
          <p:spPr bwMode="auto">
            <a:xfrm>
              <a:off x="734" y="4248"/>
              <a:ext cx="1764" cy="107"/>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1594" y="4382"/>
              <a:ext cx="480" cy="80"/>
            </a:xfrm>
            <a:custGeom>
              <a:avLst/>
              <a:gdLst>
                <a:gd name="T0" fmla="*/ 415 w 415"/>
                <a:gd name="T1" fmla="*/ 34 h 69"/>
                <a:gd name="T2" fmla="*/ 380 w 415"/>
                <a:gd name="T3" fmla="*/ 69 h 69"/>
                <a:gd name="T4" fmla="*/ 35 w 415"/>
                <a:gd name="T5" fmla="*/ 69 h 69"/>
                <a:gd name="T6" fmla="*/ 0 w 415"/>
                <a:gd name="T7" fmla="*/ 34 h 69"/>
                <a:gd name="T8" fmla="*/ 0 w 415"/>
                <a:gd name="T9" fmla="*/ 34 h 69"/>
                <a:gd name="T10" fmla="*/ 35 w 415"/>
                <a:gd name="T11" fmla="*/ 0 h 69"/>
                <a:gd name="T12" fmla="*/ 380 w 415"/>
                <a:gd name="T13" fmla="*/ 0 h 69"/>
                <a:gd name="T14" fmla="*/ 415 w 415"/>
                <a:gd name="T15" fmla="*/ 3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69">
                  <a:moveTo>
                    <a:pt x="415" y="34"/>
                  </a:moveTo>
                  <a:cubicBezTo>
                    <a:pt x="415" y="53"/>
                    <a:pt x="399" y="69"/>
                    <a:pt x="380" y="69"/>
                  </a:cubicBezTo>
                  <a:cubicBezTo>
                    <a:pt x="35" y="69"/>
                    <a:pt x="35" y="69"/>
                    <a:pt x="35" y="69"/>
                  </a:cubicBezTo>
                  <a:cubicBezTo>
                    <a:pt x="16" y="69"/>
                    <a:pt x="0" y="53"/>
                    <a:pt x="0" y="34"/>
                  </a:cubicBezTo>
                  <a:cubicBezTo>
                    <a:pt x="0" y="34"/>
                    <a:pt x="0" y="34"/>
                    <a:pt x="0" y="34"/>
                  </a:cubicBezTo>
                  <a:cubicBezTo>
                    <a:pt x="0" y="15"/>
                    <a:pt x="16" y="0"/>
                    <a:pt x="35" y="0"/>
                  </a:cubicBezTo>
                  <a:cubicBezTo>
                    <a:pt x="380" y="0"/>
                    <a:pt x="380" y="0"/>
                    <a:pt x="380" y="0"/>
                  </a:cubicBezTo>
                  <a:cubicBezTo>
                    <a:pt x="399" y="0"/>
                    <a:pt x="415" y="15"/>
                    <a:pt x="415" y="34"/>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792" y="3724"/>
              <a:ext cx="568" cy="564"/>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1868" y="3724"/>
              <a:ext cx="569" cy="564"/>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1167" y="3724"/>
              <a:ext cx="193" cy="124"/>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868" y="3724"/>
              <a:ext cx="234" cy="16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752" y="3623"/>
              <a:ext cx="1724" cy="151"/>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1729"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3"/>
            <p:cNvSpPr>
              <a:spLocks noChangeArrowheads="1"/>
            </p:cNvSpPr>
            <p:nvPr/>
          </p:nvSpPr>
          <p:spPr bwMode="auto">
            <a:xfrm>
              <a:off x="1927"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a:off x="1743" y="3346"/>
              <a:ext cx="375"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1667" y="3603"/>
              <a:ext cx="520" cy="21"/>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a:spLocks noChangeArrowheads="1"/>
            </p:cNvSpPr>
            <p:nvPr/>
          </p:nvSpPr>
          <p:spPr bwMode="auto">
            <a:xfrm>
              <a:off x="1094" y="3325"/>
              <a:ext cx="403" cy="27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7"/>
            <p:cNvSpPr>
              <a:spLocks noChangeArrowheads="1"/>
            </p:cNvSpPr>
            <p:nvPr/>
          </p:nvSpPr>
          <p:spPr bwMode="auto">
            <a:xfrm>
              <a:off x="1292" y="3331"/>
              <a:ext cx="7" cy="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a:off x="1108" y="3346"/>
              <a:ext cx="377" cy="241"/>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1033" y="3603"/>
              <a:ext cx="520" cy="21"/>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1861" y="3414"/>
              <a:ext cx="136" cy="122"/>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1932" y="3377"/>
              <a:ext cx="33" cy="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1284" y="3393"/>
              <a:ext cx="78" cy="69"/>
            </a:xfrm>
            <a:custGeom>
              <a:avLst/>
              <a:gdLst>
                <a:gd name="T0" fmla="*/ 0 w 78"/>
                <a:gd name="T1" fmla="*/ 69 h 69"/>
                <a:gd name="T2" fmla="*/ 78 w 78"/>
                <a:gd name="T3" fmla="*/ 69 h 69"/>
                <a:gd name="T4" fmla="*/ 78 w 78"/>
                <a:gd name="T5" fmla="*/ 0 h 69"/>
                <a:gd name="T6" fmla="*/ 0 w 78"/>
                <a:gd name="T7" fmla="*/ 12 h 69"/>
                <a:gd name="T8" fmla="*/ 0 w 78"/>
                <a:gd name="T9" fmla="*/ 69 h 69"/>
              </a:gdLst>
              <a:ahLst/>
              <a:cxnLst>
                <a:cxn ang="0">
                  <a:pos x="T0" y="T1"/>
                </a:cxn>
                <a:cxn ang="0">
                  <a:pos x="T2" y="T3"/>
                </a:cxn>
                <a:cxn ang="0">
                  <a:pos x="T4" y="T5"/>
                </a:cxn>
                <a:cxn ang="0">
                  <a:pos x="T6" y="T7"/>
                </a:cxn>
                <a:cxn ang="0">
                  <a:pos x="T8" y="T9"/>
                </a:cxn>
              </a:cxnLst>
              <a:rect l="0" t="0" r="r" b="b"/>
              <a:pathLst>
                <a:path w="78" h="69">
                  <a:moveTo>
                    <a:pt x="0" y="69"/>
                  </a:moveTo>
                  <a:lnTo>
                    <a:pt x="78" y="69"/>
                  </a:lnTo>
                  <a:lnTo>
                    <a:pt x="78" y="0"/>
                  </a:lnTo>
                  <a:lnTo>
                    <a:pt x="0" y="12"/>
                  </a:lnTo>
                  <a:lnTo>
                    <a:pt x="0"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1223" y="3405"/>
              <a:ext cx="59" cy="57"/>
            </a:xfrm>
            <a:custGeom>
              <a:avLst/>
              <a:gdLst>
                <a:gd name="T0" fmla="*/ 59 w 59"/>
                <a:gd name="T1" fmla="*/ 57 h 57"/>
                <a:gd name="T2" fmla="*/ 59 w 59"/>
                <a:gd name="T3" fmla="*/ 0 h 57"/>
                <a:gd name="T4" fmla="*/ 0 w 59"/>
                <a:gd name="T5" fmla="*/ 8 h 57"/>
                <a:gd name="T6" fmla="*/ 0 w 59"/>
                <a:gd name="T7" fmla="*/ 57 h 57"/>
                <a:gd name="T8" fmla="*/ 59 w 59"/>
                <a:gd name="T9" fmla="*/ 57 h 57"/>
              </a:gdLst>
              <a:ahLst/>
              <a:cxnLst>
                <a:cxn ang="0">
                  <a:pos x="T0" y="T1"/>
                </a:cxn>
                <a:cxn ang="0">
                  <a:pos x="T2" y="T3"/>
                </a:cxn>
                <a:cxn ang="0">
                  <a:pos x="T4" y="T5"/>
                </a:cxn>
                <a:cxn ang="0">
                  <a:pos x="T6" y="T7"/>
                </a:cxn>
                <a:cxn ang="0">
                  <a:pos x="T8" y="T9"/>
                </a:cxn>
              </a:cxnLst>
              <a:rect l="0" t="0" r="r" b="b"/>
              <a:pathLst>
                <a:path w="59" h="57">
                  <a:moveTo>
                    <a:pt x="59" y="57"/>
                  </a:moveTo>
                  <a:lnTo>
                    <a:pt x="59" y="0"/>
                  </a:lnTo>
                  <a:lnTo>
                    <a:pt x="0" y="8"/>
                  </a:lnTo>
                  <a:lnTo>
                    <a:pt x="0" y="57"/>
                  </a:lnTo>
                  <a:lnTo>
                    <a:pt x="5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1223" y="3464"/>
              <a:ext cx="59" cy="58"/>
            </a:xfrm>
            <a:custGeom>
              <a:avLst/>
              <a:gdLst>
                <a:gd name="T0" fmla="*/ 59 w 59"/>
                <a:gd name="T1" fmla="*/ 0 h 58"/>
                <a:gd name="T2" fmla="*/ 0 w 59"/>
                <a:gd name="T3" fmla="*/ 0 h 58"/>
                <a:gd name="T4" fmla="*/ 0 w 59"/>
                <a:gd name="T5" fmla="*/ 50 h 58"/>
                <a:gd name="T6" fmla="*/ 59 w 59"/>
                <a:gd name="T7" fmla="*/ 58 h 58"/>
                <a:gd name="T8" fmla="*/ 59 w 59"/>
                <a:gd name="T9" fmla="*/ 0 h 58"/>
              </a:gdLst>
              <a:ahLst/>
              <a:cxnLst>
                <a:cxn ang="0">
                  <a:pos x="T0" y="T1"/>
                </a:cxn>
                <a:cxn ang="0">
                  <a:pos x="T2" y="T3"/>
                </a:cxn>
                <a:cxn ang="0">
                  <a:pos x="T4" y="T5"/>
                </a:cxn>
                <a:cxn ang="0">
                  <a:pos x="T6" y="T7"/>
                </a:cxn>
                <a:cxn ang="0">
                  <a:pos x="T8" y="T9"/>
                </a:cxn>
              </a:cxnLst>
              <a:rect l="0" t="0" r="r" b="b"/>
              <a:pathLst>
                <a:path w="59" h="58">
                  <a:moveTo>
                    <a:pt x="59" y="0"/>
                  </a:moveTo>
                  <a:lnTo>
                    <a:pt x="0" y="0"/>
                  </a:lnTo>
                  <a:lnTo>
                    <a:pt x="0" y="50"/>
                  </a:lnTo>
                  <a:lnTo>
                    <a:pt x="59" y="58"/>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p:nvSpPr>
          <p:spPr bwMode="auto">
            <a:xfrm>
              <a:off x="1284" y="3464"/>
              <a:ext cx="78" cy="69"/>
            </a:xfrm>
            <a:custGeom>
              <a:avLst/>
              <a:gdLst>
                <a:gd name="T0" fmla="*/ 0 w 78"/>
                <a:gd name="T1" fmla="*/ 0 h 69"/>
                <a:gd name="T2" fmla="*/ 0 w 78"/>
                <a:gd name="T3" fmla="*/ 58 h 69"/>
                <a:gd name="T4" fmla="*/ 78 w 78"/>
                <a:gd name="T5" fmla="*/ 69 h 69"/>
                <a:gd name="T6" fmla="*/ 78 w 78"/>
                <a:gd name="T7" fmla="*/ 0 h 69"/>
                <a:gd name="T8" fmla="*/ 0 w 78"/>
                <a:gd name="T9" fmla="*/ 0 h 69"/>
              </a:gdLst>
              <a:ahLst/>
              <a:cxnLst>
                <a:cxn ang="0">
                  <a:pos x="T0" y="T1"/>
                </a:cxn>
                <a:cxn ang="0">
                  <a:pos x="T2" y="T3"/>
                </a:cxn>
                <a:cxn ang="0">
                  <a:pos x="T4" y="T5"/>
                </a:cxn>
                <a:cxn ang="0">
                  <a:pos x="T6" y="T7"/>
                </a:cxn>
                <a:cxn ang="0">
                  <a:pos x="T8" y="T9"/>
                </a:cxn>
              </a:cxnLst>
              <a:rect l="0" t="0" r="r" b="b"/>
              <a:pathLst>
                <a:path w="78" h="69">
                  <a:moveTo>
                    <a:pt x="0" y="0"/>
                  </a:moveTo>
                  <a:lnTo>
                    <a:pt x="0" y="58"/>
                  </a:lnTo>
                  <a:lnTo>
                    <a:pt x="78" y="69"/>
                  </a:lnTo>
                  <a:lnTo>
                    <a:pt x="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noEditPoints="1"/>
            </p:cNvSpPr>
            <p:nvPr/>
          </p:nvSpPr>
          <p:spPr bwMode="auto">
            <a:xfrm>
              <a:off x="836" y="3479"/>
              <a:ext cx="167" cy="144"/>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848" y="3531"/>
              <a:ext cx="45" cy="19"/>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899" y="3531"/>
              <a:ext cx="45" cy="19"/>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7" name="Picture 36"/>
          <p:cNvPicPr>
            <a:picLocks noChangeAspect="1"/>
          </p:cNvPicPr>
          <p:nvPr/>
        </p:nvPicPr>
        <p:blipFill>
          <a:blip r:embed="rId10"/>
          <a:stretch>
            <a:fillRect/>
          </a:stretch>
        </p:blipFill>
        <p:spPr>
          <a:xfrm>
            <a:off x="4285577" y="3907670"/>
            <a:ext cx="1299342" cy="294517"/>
          </a:xfrm>
          <a:prstGeom prst="rect">
            <a:avLst/>
          </a:prstGeom>
        </p:spPr>
      </p:pic>
      <p:sp>
        <p:nvSpPr>
          <p:cNvPr id="67" name="TextBox 66"/>
          <p:cNvSpPr txBox="1"/>
          <p:nvPr/>
        </p:nvSpPr>
        <p:spPr>
          <a:xfrm>
            <a:off x="6908593" y="2365754"/>
            <a:ext cx="1245742"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lang="en-US" sz="1428"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
            </a:r>
            <a:r>
              <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eploy</a:t>
            </a:r>
            <a:endPar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0" name="Picture 39"/>
          <p:cNvPicPr>
            <a:picLocks noChangeAspect="1"/>
          </p:cNvPicPr>
          <p:nvPr/>
        </p:nvPicPr>
        <p:blipFill>
          <a:blip r:embed="rId11"/>
          <a:stretch>
            <a:fillRect/>
          </a:stretch>
        </p:blipFill>
        <p:spPr>
          <a:xfrm>
            <a:off x="5850170" y="3903073"/>
            <a:ext cx="753813" cy="301525"/>
          </a:xfrm>
          <a:prstGeom prst="rect">
            <a:avLst/>
          </a:prstGeom>
        </p:spPr>
      </p:pic>
      <p:sp>
        <p:nvSpPr>
          <p:cNvPr id="71" name="TextBox 70"/>
          <p:cNvSpPr txBox="1"/>
          <p:nvPr/>
        </p:nvSpPr>
        <p:spPr>
          <a:xfrm>
            <a:off x="4896464" y="2039239"/>
            <a:ext cx="2661224"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Continuous Deployment</a:t>
            </a:r>
          </a:p>
        </p:txBody>
      </p:sp>
      <p:sp>
        <p:nvSpPr>
          <p:cNvPr id="80" name="TextBox 79"/>
          <p:cNvSpPr txBox="1"/>
          <p:nvPr/>
        </p:nvSpPr>
        <p:spPr>
          <a:xfrm>
            <a:off x="10151970" y="1924297"/>
            <a:ext cx="17415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Azure</a:t>
            </a:r>
          </a:p>
        </p:txBody>
      </p:sp>
      <p:pic>
        <p:nvPicPr>
          <p:cNvPr id="47" name="Picture 46"/>
          <p:cNvPicPr>
            <a:picLocks noChangeAspect="1"/>
          </p:cNvPicPr>
          <p:nvPr/>
        </p:nvPicPr>
        <p:blipFill>
          <a:blip r:embed="rId12"/>
          <a:stretch>
            <a:fillRect/>
          </a:stretch>
        </p:blipFill>
        <p:spPr>
          <a:xfrm>
            <a:off x="2977436" y="4101365"/>
            <a:ext cx="606752" cy="606752"/>
          </a:xfrm>
          <a:prstGeom prst="rect">
            <a:avLst/>
          </a:prstGeom>
        </p:spPr>
      </p:pic>
      <p:sp>
        <p:nvSpPr>
          <p:cNvPr id="86" name="Rectangle 85"/>
          <p:cNvSpPr/>
          <p:nvPr/>
        </p:nvSpPr>
        <p:spPr>
          <a:xfrm>
            <a:off x="3495383" y="4456644"/>
            <a:ext cx="601447" cy="307777"/>
          </a:xfrm>
          <a:prstGeom prst="rect">
            <a:avLst/>
          </a:prstGeom>
        </p:spPr>
        <p:txBody>
          <a:bodyPr wrap="none">
            <a:spAutoFit/>
          </a:bodyPr>
          <a:lstStyle/>
          <a:p>
            <a:r>
              <a:rPr lang="es-CL"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Slack</a:t>
            </a:r>
            <a:endParaRPr lang="en-US" dirty="0"/>
          </a:p>
        </p:txBody>
      </p:sp>
      <p:grpSp>
        <p:nvGrpSpPr>
          <p:cNvPr id="69" name="Group 68"/>
          <p:cNvGrpSpPr/>
          <p:nvPr/>
        </p:nvGrpSpPr>
        <p:grpSpPr>
          <a:xfrm>
            <a:off x="10196857" y="2637410"/>
            <a:ext cx="1286750" cy="659298"/>
            <a:chOff x="808037" y="2811462"/>
            <a:chExt cx="3124200" cy="1524000"/>
          </a:xfrm>
        </p:grpSpPr>
        <p:sp>
          <p:nvSpPr>
            <p:cNvPr id="73" name="Rectangle 72"/>
            <p:cNvSpPr/>
            <p:nvPr/>
          </p:nvSpPr>
          <p:spPr bwMode="auto">
            <a:xfrm>
              <a:off x="808037" y="2811462"/>
              <a:ext cx="3124200" cy="1524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4105" y="3002033"/>
              <a:ext cx="2692063" cy="1142857"/>
            </a:xfrm>
            <a:prstGeom prst="rect">
              <a:avLst/>
            </a:prstGeom>
          </p:spPr>
        </p:pic>
      </p:grpSp>
      <p:pic>
        <p:nvPicPr>
          <p:cNvPr id="75" name="Shape 354"/>
          <p:cNvPicPr preferRelativeResize="0"/>
          <p:nvPr/>
        </p:nvPicPr>
        <p:blipFill rotWithShape="1">
          <a:blip r:embed="rId14">
            <a:alphaModFix/>
          </a:blip>
          <a:srcRect/>
          <a:stretch/>
        </p:blipFill>
        <p:spPr>
          <a:xfrm>
            <a:off x="9254631" y="2909603"/>
            <a:ext cx="829749" cy="468456"/>
          </a:xfrm>
          <a:prstGeom prst="rect">
            <a:avLst/>
          </a:prstGeom>
          <a:noFill/>
          <a:ln>
            <a:noFill/>
          </a:ln>
        </p:spPr>
      </p:pic>
      <p:pic>
        <p:nvPicPr>
          <p:cNvPr id="30" name="Picture 29"/>
          <p:cNvPicPr>
            <a:picLocks noChangeAspect="1"/>
          </p:cNvPicPr>
          <p:nvPr/>
        </p:nvPicPr>
        <p:blipFill>
          <a:blip r:embed="rId15"/>
          <a:stretch>
            <a:fillRect/>
          </a:stretch>
        </p:blipFill>
        <p:spPr>
          <a:xfrm>
            <a:off x="6992081" y="3784306"/>
            <a:ext cx="898846" cy="667858"/>
          </a:xfrm>
          <a:prstGeom prst="rect">
            <a:avLst/>
          </a:prstGeom>
        </p:spPr>
      </p:pic>
      <p:pic>
        <p:nvPicPr>
          <p:cNvPr id="32" name="Picture 31"/>
          <p:cNvPicPr>
            <a:picLocks noChangeAspect="1"/>
          </p:cNvPicPr>
          <p:nvPr/>
        </p:nvPicPr>
        <p:blipFill>
          <a:blip r:embed="rId16"/>
          <a:stretch>
            <a:fillRect/>
          </a:stretch>
        </p:blipFill>
        <p:spPr>
          <a:xfrm>
            <a:off x="7996886" y="3690225"/>
            <a:ext cx="601782" cy="910012"/>
          </a:xfrm>
          <a:prstGeom prst="rect">
            <a:avLst/>
          </a:prstGeom>
        </p:spPr>
      </p:pic>
    </p:spTree>
    <p:extLst>
      <p:ext uri="{BB962C8B-B14F-4D97-AF65-F5344CB8AC3E}">
        <p14:creationId xmlns:p14="http://schemas.microsoft.com/office/powerpoint/2010/main" val="2683028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500"/>
                                        <p:tgtEl>
                                          <p:spTgt spid="86"/>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9003725" y="5618612"/>
            <a:ext cx="2600160" cy="1319105"/>
          </a:xfrm>
          <a:prstGeom prst="rect">
            <a:avLst/>
          </a:prstGeom>
        </p:spPr>
      </p:pic>
      <p:pic>
        <p:nvPicPr>
          <p:cNvPr id="35" name="Picture 34"/>
          <p:cNvPicPr>
            <a:picLocks noChangeAspect="1"/>
          </p:cNvPicPr>
          <p:nvPr/>
        </p:nvPicPr>
        <p:blipFill rotWithShape="1">
          <a:blip r:embed="rId4"/>
          <a:srcRect b="38731"/>
          <a:stretch/>
        </p:blipFill>
        <p:spPr>
          <a:xfrm>
            <a:off x="9483489" y="4202573"/>
            <a:ext cx="1403782" cy="428110"/>
          </a:xfrm>
          <a:prstGeom prst="rect">
            <a:avLst/>
          </a:prstGeom>
        </p:spPr>
      </p:pic>
      <p:pic>
        <p:nvPicPr>
          <p:cNvPr id="34" name="Picture 33"/>
          <p:cNvPicPr>
            <a:picLocks noChangeAspect="1"/>
          </p:cNvPicPr>
          <p:nvPr/>
        </p:nvPicPr>
        <p:blipFill>
          <a:blip r:embed="rId5"/>
          <a:stretch>
            <a:fillRect/>
          </a:stretch>
        </p:blipFill>
        <p:spPr>
          <a:xfrm>
            <a:off x="9384904" y="2519109"/>
            <a:ext cx="1600953" cy="414460"/>
          </a:xfrm>
          <a:prstGeom prst="rect">
            <a:avLst/>
          </a:prstGeom>
        </p:spPr>
      </p:pic>
      <p:pic>
        <p:nvPicPr>
          <p:cNvPr id="32" name="Picture 31"/>
          <p:cNvPicPr>
            <a:picLocks noChangeAspect="1"/>
          </p:cNvPicPr>
          <p:nvPr/>
        </p:nvPicPr>
        <p:blipFill>
          <a:blip r:embed="rId6"/>
          <a:stretch>
            <a:fillRect/>
          </a:stretch>
        </p:blipFill>
        <p:spPr>
          <a:xfrm>
            <a:off x="5911010" y="5875084"/>
            <a:ext cx="850488" cy="853752"/>
          </a:xfrm>
          <a:prstGeom prst="rect">
            <a:avLst/>
          </a:prstGeom>
        </p:spPr>
      </p:pic>
      <p:pic>
        <p:nvPicPr>
          <p:cNvPr id="33" name="Picture 32"/>
          <p:cNvPicPr>
            <a:picLocks noChangeAspect="1"/>
          </p:cNvPicPr>
          <p:nvPr/>
        </p:nvPicPr>
        <p:blipFill>
          <a:blip r:embed="rId7"/>
          <a:stretch>
            <a:fillRect/>
          </a:stretch>
        </p:blipFill>
        <p:spPr>
          <a:xfrm>
            <a:off x="6523035" y="2237455"/>
            <a:ext cx="1384343" cy="1097462"/>
          </a:xfrm>
          <a:prstGeom prst="rect">
            <a:avLst/>
          </a:prstGeom>
        </p:spPr>
      </p:pic>
      <p:pic>
        <p:nvPicPr>
          <p:cNvPr id="31" name="Picture 30"/>
          <p:cNvPicPr>
            <a:picLocks noChangeAspect="1"/>
          </p:cNvPicPr>
          <p:nvPr/>
        </p:nvPicPr>
        <p:blipFill>
          <a:blip r:embed="rId8"/>
          <a:stretch>
            <a:fillRect/>
          </a:stretch>
        </p:blipFill>
        <p:spPr>
          <a:xfrm>
            <a:off x="5666492" y="4266546"/>
            <a:ext cx="1499560" cy="450817"/>
          </a:xfrm>
          <a:prstGeom prst="rect">
            <a:avLst/>
          </a:prstGeom>
        </p:spPr>
      </p:pic>
      <p:pic>
        <p:nvPicPr>
          <p:cNvPr id="30" name="Picture 29"/>
          <p:cNvPicPr>
            <a:picLocks noChangeAspect="1"/>
          </p:cNvPicPr>
          <p:nvPr/>
        </p:nvPicPr>
        <p:blipFill rotWithShape="1">
          <a:blip r:embed="rId9"/>
          <a:srcRect t="19835"/>
          <a:stretch/>
        </p:blipFill>
        <p:spPr>
          <a:xfrm>
            <a:off x="4653788" y="2519529"/>
            <a:ext cx="1855509" cy="617028"/>
          </a:xfrm>
          <a:prstGeom prst="rect">
            <a:avLst/>
          </a:prstGeom>
        </p:spPr>
      </p:pic>
      <p:pic>
        <p:nvPicPr>
          <p:cNvPr id="26" name="Content Placeholder 25"/>
          <p:cNvPicPr>
            <a:picLocks noGrp="1" noChangeAspect="1"/>
          </p:cNvPicPr>
          <p:nvPr>
            <p:ph sz="half" idx="2"/>
          </p:nvPr>
        </p:nvPicPr>
        <p:blipFill>
          <a:blip r:embed="rId10"/>
          <a:stretch>
            <a:fillRect/>
          </a:stretch>
        </p:blipFill>
        <p:spPr>
          <a:xfrm>
            <a:off x="1124535" y="2550987"/>
            <a:ext cx="1822949" cy="554112"/>
          </a:xfrm>
          <a:prstGeom prst="rect">
            <a:avLst/>
          </a:prstGeom>
        </p:spPr>
      </p:pic>
      <p:pic>
        <p:nvPicPr>
          <p:cNvPr id="29" name="Picture 28"/>
          <p:cNvPicPr>
            <a:picLocks noChangeAspect="1"/>
          </p:cNvPicPr>
          <p:nvPr/>
        </p:nvPicPr>
        <p:blipFill>
          <a:blip r:embed="rId11"/>
          <a:stretch>
            <a:fillRect/>
          </a:stretch>
        </p:blipFill>
        <p:spPr>
          <a:xfrm>
            <a:off x="1260503" y="5927014"/>
            <a:ext cx="1718840" cy="767190"/>
          </a:xfrm>
          <a:prstGeom prst="rect">
            <a:avLst/>
          </a:prstGeom>
        </p:spPr>
      </p:pic>
      <p:pic>
        <p:nvPicPr>
          <p:cNvPr id="28" name="Picture 27"/>
          <p:cNvPicPr>
            <a:picLocks noChangeAspect="1"/>
          </p:cNvPicPr>
          <p:nvPr/>
        </p:nvPicPr>
        <p:blipFill>
          <a:blip r:embed="rId12"/>
          <a:stretch>
            <a:fillRect/>
          </a:stretch>
        </p:blipFill>
        <p:spPr>
          <a:xfrm>
            <a:off x="1617933" y="4430209"/>
            <a:ext cx="861176" cy="846941"/>
          </a:xfrm>
          <a:prstGeom prst="rect">
            <a:avLst/>
          </a:prstGeom>
        </p:spPr>
      </p:pic>
      <p:sp>
        <p:nvSpPr>
          <p:cNvPr id="2" name="Title 1"/>
          <p:cNvSpPr>
            <a:spLocks noGrp="1"/>
          </p:cNvSpPr>
          <p:nvPr>
            <p:ph type="title"/>
          </p:nvPr>
        </p:nvSpPr>
        <p:spPr>
          <a:xfrm>
            <a:off x="95643" y="0"/>
            <a:ext cx="10724938" cy="830736"/>
          </a:xfrm>
        </p:spPr>
        <p:txBody>
          <a:bodyPr>
            <a:normAutofit fontScale="90000"/>
          </a:bodyPr>
          <a:lstStyle/>
          <a:p>
            <a:r>
              <a:rPr lang="es-MX" dirty="0"/>
              <a:t>Java </a:t>
            </a:r>
            <a:r>
              <a:rPr lang="es-MX" dirty="0" err="1"/>
              <a:t>DevOps</a:t>
            </a:r>
            <a:r>
              <a:rPr lang="es-MX" dirty="0"/>
              <a:t> CI, VC, CD…..  Ver 1</a:t>
            </a:r>
            <a:endParaRPr lang="en-US" dirty="0"/>
          </a:p>
        </p:txBody>
      </p:sp>
      <p:sp>
        <p:nvSpPr>
          <p:cNvPr id="4" name="Text Placeholder 3"/>
          <p:cNvSpPr>
            <a:spLocks noGrp="1"/>
          </p:cNvSpPr>
          <p:nvPr>
            <p:ph type="body" idx="1"/>
          </p:nvPr>
        </p:nvSpPr>
        <p:spPr>
          <a:xfrm>
            <a:off x="95644" y="868533"/>
            <a:ext cx="4048560" cy="540237"/>
          </a:xfrm>
        </p:spPr>
        <p:txBody>
          <a:bodyPr/>
          <a:lstStyle/>
          <a:p>
            <a:pPr algn="ctr"/>
            <a:r>
              <a:rPr lang="es-MX" dirty="0" err="1"/>
              <a:t>Azure</a:t>
            </a:r>
            <a:endParaRPr lang="en-US" dirty="0"/>
          </a:p>
        </p:txBody>
      </p:sp>
      <p:sp>
        <p:nvSpPr>
          <p:cNvPr id="9" name="Text Placeholder 3"/>
          <p:cNvSpPr>
            <a:spLocks noGrp="1"/>
          </p:cNvSpPr>
          <p:nvPr>
            <p:ph type="body" idx="1"/>
          </p:nvPr>
        </p:nvSpPr>
        <p:spPr>
          <a:xfrm>
            <a:off x="4187961" y="874469"/>
            <a:ext cx="4048560" cy="540237"/>
          </a:xfrm>
        </p:spPr>
        <p:txBody>
          <a:bodyPr/>
          <a:lstStyle/>
          <a:p>
            <a:pPr algn="ctr"/>
            <a:r>
              <a:rPr lang="es-MX" dirty="0"/>
              <a:t>VSTS</a:t>
            </a:r>
            <a:endParaRPr lang="en-US" dirty="0"/>
          </a:p>
        </p:txBody>
      </p:sp>
      <p:sp>
        <p:nvSpPr>
          <p:cNvPr id="11" name="Text Placeholder 3"/>
          <p:cNvSpPr>
            <a:spLocks noGrp="1"/>
          </p:cNvSpPr>
          <p:nvPr>
            <p:ph type="body" idx="1"/>
          </p:nvPr>
        </p:nvSpPr>
        <p:spPr>
          <a:xfrm>
            <a:off x="8238756" y="867350"/>
            <a:ext cx="4048560" cy="540237"/>
          </a:xfrm>
        </p:spPr>
        <p:txBody>
          <a:bodyPr/>
          <a:lstStyle/>
          <a:p>
            <a:pPr algn="ctr"/>
            <a:r>
              <a:rPr lang="es-MX" dirty="0" err="1"/>
              <a:t>Dev</a:t>
            </a:r>
            <a:r>
              <a:rPr lang="es-MX" dirty="0"/>
              <a:t> </a:t>
            </a:r>
            <a:r>
              <a:rPr lang="es-MX" dirty="0" err="1"/>
              <a:t>Env</a:t>
            </a:r>
            <a:endParaRPr lang="en-US" dirty="0"/>
          </a:p>
        </p:txBody>
      </p:sp>
      <p:sp>
        <p:nvSpPr>
          <p:cNvPr id="14" name="Rounded Rectangle 13"/>
          <p:cNvSpPr/>
          <p:nvPr/>
        </p:nvSpPr>
        <p:spPr>
          <a:xfrm>
            <a:off x="505519" y="2007163"/>
            <a:ext cx="3060984" cy="733269"/>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Web App (</a:t>
            </a:r>
            <a:r>
              <a:rPr lang="es-MX" b="1" dirty="0" err="1">
                <a:solidFill>
                  <a:schemeClr val="tx1"/>
                </a:solidFill>
              </a:rPr>
              <a:t>Website</a:t>
            </a:r>
            <a:r>
              <a:rPr lang="es-MX" b="1" dirty="0">
                <a:solidFill>
                  <a:schemeClr val="tx1"/>
                </a:solidFill>
              </a:rPr>
              <a:t>)</a:t>
            </a:r>
            <a:endParaRPr lang="en-US" b="1" dirty="0">
              <a:solidFill>
                <a:schemeClr val="tx1"/>
              </a:solidFill>
            </a:endParaRPr>
          </a:p>
        </p:txBody>
      </p:sp>
      <p:sp>
        <p:nvSpPr>
          <p:cNvPr id="17" name="Rounded Rectangle 16"/>
          <p:cNvSpPr/>
          <p:nvPr/>
        </p:nvSpPr>
        <p:spPr>
          <a:xfrm>
            <a:off x="235606" y="3780346"/>
            <a:ext cx="3768633" cy="850337"/>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Web App / Apache &amp;</a:t>
            </a:r>
            <a:r>
              <a:rPr lang="es-MX" b="1" dirty="0" err="1">
                <a:solidFill>
                  <a:schemeClr val="tx1"/>
                </a:solidFill>
              </a:rPr>
              <a:t>Tomcat</a:t>
            </a:r>
            <a:r>
              <a:rPr lang="es-MX" b="1" dirty="0">
                <a:solidFill>
                  <a:schemeClr val="tx1"/>
                </a:solidFill>
              </a:rPr>
              <a:t> / VM Apache </a:t>
            </a:r>
            <a:r>
              <a:rPr lang="es-MX" b="1" dirty="0" err="1">
                <a:solidFill>
                  <a:schemeClr val="tx1"/>
                </a:solidFill>
              </a:rPr>
              <a:t>Maven</a:t>
            </a:r>
            <a:endParaRPr lang="en-US" b="1" dirty="0">
              <a:solidFill>
                <a:schemeClr val="tx1"/>
              </a:solidFill>
            </a:endParaRPr>
          </a:p>
        </p:txBody>
      </p:sp>
      <p:sp>
        <p:nvSpPr>
          <p:cNvPr id="18" name="Rounded Rectangle 17"/>
          <p:cNvSpPr/>
          <p:nvPr/>
        </p:nvSpPr>
        <p:spPr>
          <a:xfrm>
            <a:off x="505519" y="5355853"/>
            <a:ext cx="3060984" cy="733269"/>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err="1">
                <a:solidFill>
                  <a:schemeClr val="tx1"/>
                </a:solidFill>
              </a:rPr>
              <a:t>Azure</a:t>
            </a:r>
            <a:r>
              <a:rPr lang="es-MX" b="1" dirty="0">
                <a:solidFill>
                  <a:schemeClr val="tx1"/>
                </a:solidFill>
              </a:rPr>
              <a:t> &amp; </a:t>
            </a:r>
            <a:r>
              <a:rPr lang="es-MX" b="1" dirty="0" err="1">
                <a:solidFill>
                  <a:schemeClr val="tx1"/>
                </a:solidFill>
              </a:rPr>
              <a:t>Team</a:t>
            </a:r>
            <a:r>
              <a:rPr lang="es-MX" b="1" dirty="0">
                <a:solidFill>
                  <a:schemeClr val="tx1"/>
                </a:solidFill>
              </a:rPr>
              <a:t> </a:t>
            </a:r>
            <a:r>
              <a:rPr lang="es-MX" b="1" dirty="0" err="1">
                <a:solidFill>
                  <a:schemeClr val="tx1"/>
                </a:solidFill>
              </a:rPr>
              <a:t>Services</a:t>
            </a:r>
            <a:endParaRPr lang="en-US" b="1" dirty="0">
              <a:solidFill>
                <a:schemeClr val="tx1"/>
              </a:solidFill>
            </a:endParaRPr>
          </a:p>
        </p:txBody>
      </p:sp>
      <p:sp>
        <p:nvSpPr>
          <p:cNvPr id="19" name="Rounded Rectangle 18"/>
          <p:cNvSpPr/>
          <p:nvPr/>
        </p:nvSpPr>
        <p:spPr>
          <a:xfrm>
            <a:off x="4831353" y="1817718"/>
            <a:ext cx="3060984" cy="73326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Visual Studio </a:t>
            </a:r>
            <a:r>
              <a:rPr lang="es-MX" b="1" dirty="0" err="1">
                <a:solidFill>
                  <a:schemeClr val="tx1"/>
                </a:solidFill>
              </a:rPr>
              <a:t>Team</a:t>
            </a:r>
            <a:r>
              <a:rPr lang="es-MX" b="1" dirty="0">
                <a:solidFill>
                  <a:schemeClr val="tx1"/>
                </a:solidFill>
              </a:rPr>
              <a:t> </a:t>
            </a:r>
            <a:r>
              <a:rPr lang="es-MX" b="1" dirty="0" err="1">
                <a:solidFill>
                  <a:schemeClr val="tx1"/>
                </a:solidFill>
              </a:rPr>
              <a:t>Services</a:t>
            </a:r>
            <a:r>
              <a:rPr lang="es-MX" b="1" dirty="0">
                <a:solidFill>
                  <a:schemeClr val="tx1"/>
                </a:solidFill>
              </a:rPr>
              <a:t> /Project</a:t>
            </a:r>
            <a:endParaRPr lang="en-US" b="1" dirty="0">
              <a:solidFill>
                <a:schemeClr val="tx1"/>
              </a:solidFill>
            </a:endParaRPr>
          </a:p>
        </p:txBody>
      </p:sp>
      <p:sp>
        <p:nvSpPr>
          <p:cNvPr id="20" name="Rounded Rectangle 19"/>
          <p:cNvSpPr/>
          <p:nvPr/>
        </p:nvSpPr>
        <p:spPr>
          <a:xfrm>
            <a:off x="4831353" y="3533277"/>
            <a:ext cx="3060984" cy="73326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err="1">
                <a:solidFill>
                  <a:schemeClr val="tx1"/>
                </a:solidFill>
              </a:rPr>
              <a:t>Maven</a:t>
            </a:r>
            <a:endParaRPr lang="en-US" b="1" dirty="0">
              <a:solidFill>
                <a:schemeClr val="tx1"/>
              </a:solidFill>
            </a:endParaRPr>
          </a:p>
        </p:txBody>
      </p:sp>
      <p:sp>
        <p:nvSpPr>
          <p:cNvPr id="21" name="Rounded Rectangle 20"/>
          <p:cNvSpPr/>
          <p:nvPr/>
        </p:nvSpPr>
        <p:spPr>
          <a:xfrm>
            <a:off x="4831353" y="5180037"/>
            <a:ext cx="3060984" cy="73326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GIT</a:t>
            </a:r>
            <a:endParaRPr lang="en-US" b="1" dirty="0">
              <a:solidFill>
                <a:schemeClr val="tx1"/>
              </a:solidFill>
            </a:endParaRPr>
          </a:p>
        </p:txBody>
      </p:sp>
      <p:sp>
        <p:nvSpPr>
          <p:cNvPr id="22" name="Rounded Rectangle 21"/>
          <p:cNvSpPr/>
          <p:nvPr/>
        </p:nvSpPr>
        <p:spPr>
          <a:xfrm>
            <a:off x="8732543" y="1811453"/>
            <a:ext cx="3060984" cy="73326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Eclipse IDE</a:t>
            </a:r>
            <a:endParaRPr lang="en-US" b="1" dirty="0">
              <a:solidFill>
                <a:schemeClr val="tx1"/>
              </a:solidFill>
            </a:endParaRPr>
          </a:p>
        </p:txBody>
      </p:sp>
      <p:sp>
        <p:nvSpPr>
          <p:cNvPr id="23" name="Rounded Rectangle 22"/>
          <p:cNvSpPr/>
          <p:nvPr/>
        </p:nvSpPr>
        <p:spPr>
          <a:xfrm>
            <a:off x="8732543" y="3469304"/>
            <a:ext cx="3060984" cy="73326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GIT / </a:t>
            </a:r>
            <a:r>
              <a:rPr lang="es-MX" b="1" dirty="0" err="1">
                <a:solidFill>
                  <a:schemeClr val="tx1"/>
                </a:solidFill>
              </a:rPr>
              <a:t>Slack</a:t>
            </a:r>
            <a:endParaRPr lang="en-US" b="1" dirty="0">
              <a:solidFill>
                <a:schemeClr val="tx1"/>
              </a:solidFill>
            </a:endParaRPr>
          </a:p>
        </p:txBody>
      </p:sp>
      <p:sp>
        <p:nvSpPr>
          <p:cNvPr id="24" name="Rounded Rectangle 23"/>
          <p:cNvSpPr/>
          <p:nvPr/>
        </p:nvSpPr>
        <p:spPr>
          <a:xfrm>
            <a:off x="8732542" y="5073910"/>
            <a:ext cx="3060984" cy="733269"/>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Java </a:t>
            </a:r>
            <a:r>
              <a:rPr lang="es-MX" b="1" dirty="0" err="1">
                <a:solidFill>
                  <a:schemeClr val="tx1"/>
                </a:solidFill>
              </a:rPr>
              <a:t>Source</a:t>
            </a:r>
            <a:r>
              <a:rPr lang="es-MX" b="1" dirty="0">
                <a:solidFill>
                  <a:schemeClr val="tx1"/>
                </a:solidFill>
              </a:rPr>
              <a:t> </a:t>
            </a:r>
            <a:r>
              <a:rPr lang="es-MX" b="1" dirty="0" err="1">
                <a:solidFill>
                  <a:schemeClr val="tx1"/>
                </a:solidFill>
              </a:rPr>
              <a:t>Code</a:t>
            </a:r>
            <a:endParaRPr lang="en-US" b="1" dirty="0">
              <a:solidFill>
                <a:schemeClr val="tx1"/>
              </a:solidFill>
            </a:endParaRPr>
          </a:p>
        </p:txBody>
      </p:sp>
      <p:pic>
        <p:nvPicPr>
          <p:cNvPr id="25" name="Picture 24"/>
          <p:cNvPicPr>
            <a:picLocks noChangeAspect="1"/>
          </p:cNvPicPr>
          <p:nvPr/>
        </p:nvPicPr>
        <p:blipFill>
          <a:blip r:embed="rId13"/>
          <a:stretch>
            <a:fillRect/>
          </a:stretch>
        </p:blipFill>
        <p:spPr>
          <a:xfrm>
            <a:off x="952222" y="1590623"/>
            <a:ext cx="2192597" cy="425900"/>
          </a:xfrm>
          <a:prstGeom prst="rect">
            <a:avLst/>
          </a:prstGeom>
        </p:spPr>
      </p:pic>
      <p:pic>
        <p:nvPicPr>
          <p:cNvPr id="27" name="Picture 26"/>
          <p:cNvPicPr>
            <a:picLocks noChangeAspect="1"/>
          </p:cNvPicPr>
          <p:nvPr/>
        </p:nvPicPr>
        <p:blipFill>
          <a:blip r:embed="rId14"/>
          <a:stretch>
            <a:fillRect/>
          </a:stretch>
        </p:blipFill>
        <p:spPr>
          <a:xfrm>
            <a:off x="1124535" y="3109695"/>
            <a:ext cx="1722418" cy="458258"/>
          </a:xfrm>
          <a:prstGeom prst="rect">
            <a:avLst/>
          </a:prstGeom>
        </p:spPr>
      </p:pic>
      <p:sp>
        <p:nvSpPr>
          <p:cNvPr id="37" name="Rounded Rectangle 36"/>
          <p:cNvSpPr/>
          <p:nvPr/>
        </p:nvSpPr>
        <p:spPr>
          <a:xfrm>
            <a:off x="95644" y="1407587"/>
            <a:ext cx="4048560" cy="5530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4337564" y="1414706"/>
            <a:ext cx="4048560" cy="5530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8429881" y="1407586"/>
            <a:ext cx="3901192" cy="5530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eft-Right Arrow 39"/>
          <p:cNvSpPr/>
          <p:nvPr/>
        </p:nvSpPr>
        <p:spPr>
          <a:xfrm>
            <a:off x="3853938" y="5340040"/>
            <a:ext cx="731386" cy="29610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eft-Right Arrow 40"/>
          <p:cNvSpPr/>
          <p:nvPr/>
        </p:nvSpPr>
        <p:spPr>
          <a:xfrm rot="19035211">
            <a:off x="7719112" y="4528063"/>
            <a:ext cx="1189043" cy="365827"/>
          </a:xfrm>
          <a:prstGeom prst="leftRightArrow">
            <a:avLst>
              <a:gd name="adj1" fmla="val 50000"/>
              <a:gd name="adj2" fmla="val 697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15"/>
          <a:stretch>
            <a:fillRect/>
          </a:stretch>
        </p:blipFill>
        <p:spPr>
          <a:xfrm>
            <a:off x="2929937" y="2900095"/>
            <a:ext cx="898846" cy="667858"/>
          </a:xfrm>
          <a:prstGeom prst="rect">
            <a:avLst/>
          </a:prstGeom>
        </p:spPr>
      </p:pic>
    </p:spTree>
    <p:extLst>
      <p:ext uri="{BB962C8B-B14F-4D97-AF65-F5344CB8AC3E}">
        <p14:creationId xmlns:p14="http://schemas.microsoft.com/office/powerpoint/2010/main" val="716472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txBox="1">
            <a:spLocks/>
          </p:cNvSpPr>
          <p:nvPr/>
        </p:nvSpPr>
        <p:spPr>
          <a:xfrm>
            <a:off x="527548" y="447829"/>
            <a:ext cx="11310730" cy="82491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a:solidFill>
                  <a:srgbClr val="00B0F0"/>
                </a:solidFill>
              </a:rPr>
              <a:t>Results</a:t>
            </a:r>
            <a:r>
              <a:rPr lang="en-US" sz="4800" dirty="0">
                <a:solidFill>
                  <a:schemeClr val="tx1"/>
                </a:solidFill>
              </a:rPr>
              <a:t/>
            </a:r>
            <a:br>
              <a:rPr lang="en-US" sz="4800" dirty="0">
                <a:solidFill>
                  <a:schemeClr val="tx1"/>
                </a:solidFill>
              </a:rPr>
            </a:br>
            <a:endParaRPr lang="en-US" sz="1400" dirty="0">
              <a:solidFill>
                <a:schemeClr val="tx1"/>
              </a:solidFill>
            </a:endParaRPr>
          </a:p>
        </p:txBody>
      </p:sp>
      <p:sp>
        <p:nvSpPr>
          <p:cNvPr id="16" name="Title 2"/>
          <p:cNvSpPr txBox="1">
            <a:spLocks/>
          </p:cNvSpPr>
          <p:nvPr/>
        </p:nvSpPr>
        <p:spPr>
          <a:xfrm>
            <a:off x="527548" y="1507523"/>
            <a:ext cx="4563436" cy="4127158"/>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457200" indent="-457200" defTabSz="914224" fontAlgn="auto">
              <a:lnSpc>
                <a:spcPct val="100000"/>
              </a:lnSpc>
              <a:spcAft>
                <a:spcPts val="600"/>
              </a:spcAft>
              <a:buFont typeface="Wingdings" panose="05000000000000000000" pitchFamily="2" charset="2"/>
              <a:buChar char="§"/>
            </a:pPr>
            <a:r>
              <a:rPr lang="es-CL" sz="2400" dirty="0" err="1">
                <a:solidFill>
                  <a:schemeClr val="tx1"/>
                </a:solidFill>
              </a:rPr>
              <a:t>Simplify</a:t>
            </a:r>
            <a:r>
              <a:rPr lang="es-CL" sz="2400" dirty="0">
                <a:solidFill>
                  <a:schemeClr val="tx1"/>
                </a:solidFill>
              </a:rPr>
              <a:t> </a:t>
            </a:r>
            <a:r>
              <a:rPr lang="es-CL" sz="2400" dirty="0" err="1">
                <a:solidFill>
                  <a:schemeClr val="tx1"/>
                </a:solidFill>
              </a:rPr>
              <a:t>Customer</a:t>
            </a:r>
            <a:r>
              <a:rPr lang="es-CL" sz="2400" dirty="0">
                <a:solidFill>
                  <a:schemeClr val="tx1"/>
                </a:solidFill>
              </a:rPr>
              <a:t> Dev and </a:t>
            </a:r>
            <a:r>
              <a:rPr lang="es-CL" sz="2400" dirty="0" err="1">
                <a:solidFill>
                  <a:schemeClr val="tx1"/>
                </a:solidFill>
              </a:rPr>
              <a:t>Ops</a:t>
            </a:r>
            <a:r>
              <a:rPr lang="es-CL" sz="2400" dirty="0">
                <a:solidFill>
                  <a:schemeClr val="tx1"/>
                </a:solidFill>
              </a:rPr>
              <a:t> </a:t>
            </a:r>
            <a:r>
              <a:rPr lang="es-CL" sz="2400" dirty="0" err="1">
                <a:solidFill>
                  <a:schemeClr val="tx1"/>
                </a:solidFill>
              </a:rPr>
              <a:t>Landscape</a:t>
            </a:r>
            <a:r>
              <a:rPr lang="es-CL" sz="2400" dirty="0">
                <a:solidFill>
                  <a:schemeClr val="tx1"/>
                </a:solidFill>
              </a:rPr>
              <a:t> </a:t>
            </a:r>
          </a:p>
          <a:p>
            <a:pPr marL="457200" indent="-457200" defTabSz="914224" fontAlgn="auto">
              <a:lnSpc>
                <a:spcPct val="100000"/>
              </a:lnSpc>
              <a:spcAft>
                <a:spcPts val="600"/>
              </a:spcAft>
              <a:buFont typeface="Wingdings" panose="05000000000000000000" pitchFamily="2" charset="2"/>
              <a:buChar char="§"/>
            </a:pPr>
            <a:r>
              <a:rPr lang="es-CL" sz="2400" dirty="0" err="1">
                <a:solidFill>
                  <a:schemeClr val="tx1"/>
                </a:solidFill>
              </a:rPr>
              <a:t>Leverage</a:t>
            </a:r>
            <a:r>
              <a:rPr lang="es-CL" sz="2400" dirty="0">
                <a:solidFill>
                  <a:schemeClr val="tx1"/>
                </a:solidFill>
              </a:rPr>
              <a:t> </a:t>
            </a:r>
            <a:r>
              <a:rPr lang="es-CL" sz="2400" dirty="0" err="1">
                <a:solidFill>
                  <a:schemeClr val="tx1"/>
                </a:solidFill>
              </a:rPr>
              <a:t>Current</a:t>
            </a:r>
            <a:r>
              <a:rPr lang="es-CL" sz="2400" dirty="0">
                <a:solidFill>
                  <a:schemeClr val="tx1"/>
                </a:solidFill>
              </a:rPr>
              <a:t> Tools, </a:t>
            </a:r>
            <a:r>
              <a:rPr lang="es-CL" sz="2400" dirty="0" err="1">
                <a:solidFill>
                  <a:schemeClr val="tx1"/>
                </a:solidFill>
              </a:rPr>
              <a:t>Knowledge</a:t>
            </a:r>
            <a:r>
              <a:rPr lang="es-CL" sz="2400" dirty="0">
                <a:solidFill>
                  <a:schemeClr val="tx1"/>
                </a:solidFill>
              </a:rPr>
              <a:t> and Technologies</a:t>
            </a:r>
          </a:p>
          <a:p>
            <a:pPr marL="457200" indent="-457200" defTabSz="914224" fontAlgn="auto">
              <a:lnSpc>
                <a:spcPct val="100000"/>
              </a:lnSpc>
              <a:spcAft>
                <a:spcPts val="600"/>
              </a:spcAft>
              <a:buFont typeface="Wingdings" panose="05000000000000000000" pitchFamily="2" charset="2"/>
              <a:buChar char="§"/>
            </a:pPr>
            <a:r>
              <a:rPr lang="es-CL" sz="2400" dirty="0" err="1">
                <a:solidFill>
                  <a:schemeClr val="tx1"/>
                </a:solidFill>
              </a:rPr>
              <a:t>Improve</a:t>
            </a:r>
            <a:r>
              <a:rPr lang="es-CL" sz="2400" dirty="0">
                <a:solidFill>
                  <a:schemeClr val="tx1"/>
                </a:solidFill>
              </a:rPr>
              <a:t> </a:t>
            </a:r>
            <a:r>
              <a:rPr lang="es-CL" sz="2400" dirty="0" err="1">
                <a:solidFill>
                  <a:schemeClr val="tx1"/>
                </a:solidFill>
              </a:rPr>
              <a:t>Developer</a:t>
            </a:r>
            <a:r>
              <a:rPr lang="es-CL" sz="2400" dirty="0">
                <a:solidFill>
                  <a:schemeClr val="tx1"/>
                </a:solidFill>
              </a:rPr>
              <a:t> and </a:t>
            </a:r>
            <a:r>
              <a:rPr lang="es-CL" sz="2400" dirty="0" err="1">
                <a:solidFill>
                  <a:schemeClr val="tx1"/>
                </a:solidFill>
              </a:rPr>
              <a:t>Operations</a:t>
            </a:r>
            <a:r>
              <a:rPr lang="es-CL" sz="2400" dirty="0">
                <a:solidFill>
                  <a:schemeClr val="tx1"/>
                </a:solidFill>
              </a:rPr>
              <a:t> </a:t>
            </a:r>
            <a:r>
              <a:rPr lang="es-CL" sz="2400" dirty="0" err="1">
                <a:solidFill>
                  <a:schemeClr val="tx1"/>
                </a:solidFill>
              </a:rPr>
              <a:t>Experience</a:t>
            </a:r>
            <a:endParaRPr lang="es-CL" sz="2400" dirty="0">
              <a:solidFill>
                <a:schemeClr val="tx1"/>
              </a:solidFill>
            </a:endParaRPr>
          </a:p>
          <a:p>
            <a:pPr marL="457200" indent="-457200" defTabSz="914224" fontAlgn="auto">
              <a:lnSpc>
                <a:spcPct val="100000"/>
              </a:lnSpc>
              <a:spcAft>
                <a:spcPts val="600"/>
              </a:spcAft>
              <a:buFont typeface="Wingdings" panose="05000000000000000000" pitchFamily="2" charset="2"/>
              <a:buChar char="§"/>
            </a:pPr>
            <a:r>
              <a:rPr lang="es-CL" sz="2400" dirty="0" err="1">
                <a:solidFill>
                  <a:schemeClr val="tx1"/>
                </a:solidFill>
              </a:rPr>
              <a:t>All</a:t>
            </a:r>
            <a:r>
              <a:rPr lang="es-CL" sz="2400" dirty="0">
                <a:solidFill>
                  <a:schemeClr val="tx1"/>
                </a:solidFill>
              </a:rPr>
              <a:t> </a:t>
            </a:r>
            <a:r>
              <a:rPr lang="es-CL" sz="2400" dirty="0" err="1">
                <a:solidFill>
                  <a:schemeClr val="tx1"/>
                </a:solidFill>
              </a:rPr>
              <a:t>the</a:t>
            </a:r>
            <a:r>
              <a:rPr lang="es-CL" sz="2400" dirty="0">
                <a:solidFill>
                  <a:schemeClr val="tx1"/>
                </a:solidFill>
              </a:rPr>
              <a:t> </a:t>
            </a:r>
            <a:r>
              <a:rPr lang="es-CL" sz="2400" dirty="0" err="1">
                <a:solidFill>
                  <a:schemeClr val="tx1"/>
                </a:solidFill>
              </a:rPr>
              <a:t>above</a:t>
            </a:r>
            <a:r>
              <a:rPr lang="es-CL" sz="2400" dirty="0">
                <a:solidFill>
                  <a:schemeClr val="tx1"/>
                </a:solidFill>
              </a:rPr>
              <a:t> </a:t>
            </a:r>
            <a:r>
              <a:rPr lang="es-CL" sz="2400" dirty="0" err="1">
                <a:solidFill>
                  <a:schemeClr val="tx1"/>
                </a:solidFill>
              </a:rPr>
              <a:t>while</a:t>
            </a:r>
            <a:r>
              <a:rPr lang="es-CL" sz="2400" dirty="0">
                <a:solidFill>
                  <a:schemeClr val="tx1"/>
                </a:solidFill>
              </a:rPr>
              <a:t> </a:t>
            </a:r>
            <a:r>
              <a:rPr lang="es-CL" sz="2400" dirty="0" err="1">
                <a:solidFill>
                  <a:schemeClr val="tx1"/>
                </a:solidFill>
              </a:rPr>
              <a:t>mantaining</a:t>
            </a:r>
            <a:r>
              <a:rPr lang="es-CL" sz="2400" dirty="0">
                <a:solidFill>
                  <a:schemeClr val="tx1"/>
                </a:solidFill>
              </a:rPr>
              <a:t> a </a:t>
            </a:r>
            <a:r>
              <a:rPr lang="es-CL" sz="2400" dirty="0" err="1">
                <a:solidFill>
                  <a:schemeClr val="tx1"/>
                </a:solidFill>
              </a:rPr>
              <a:t>scalable</a:t>
            </a:r>
            <a:r>
              <a:rPr lang="es-CL" sz="2400" dirty="0">
                <a:solidFill>
                  <a:schemeClr val="tx1"/>
                </a:solidFill>
              </a:rPr>
              <a:t> and </a:t>
            </a:r>
            <a:r>
              <a:rPr lang="es-CL" sz="2400" dirty="0" err="1">
                <a:solidFill>
                  <a:schemeClr val="tx1"/>
                </a:solidFill>
              </a:rPr>
              <a:t>friendly</a:t>
            </a:r>
            <a:r>
              <a:rPr lang="es-CL" sz="2400" dirty="0">
                <a:solidFill>
                  <a:schemeClr val="tx1"/>
                </a:solidFill>
              </a:rPr>
              <a:t> </a:t>
            </a:r>
            <a:r>
              <a:rPr lang="es-CL" sz="2400" dirty="0" err="1">
                <a:solidFill>
                  <a:schemeClr val="tx1"/>
                </a:solidFill>
              </a:rPr>
              <a:t>Cost</a:t>
            </a:r>
            <a:r>
              <a:rPr lang="es-CL" sz="2400" dirty="0">
                <a:solidFill>
                  <a:schemeClr val="tx1"/>
                </a:solidFill>
              </a:rPr>
              <a:t> </a:t>
            </a:r>
            <a:r>
              <a:rPr lang="es-CL" sz="2400" dirty="0" err="1">
                <a:solidFill>
                  <a:schemeClr val="tx1"/>
                </a:solidFill>
              </a:rPr>
              <a:t>Structure</a:t>
            </a:r>
            <a:r>
              <a:rPr lang="es-CL" sz="2400" dirty="0">
                <a:solidFill>
                  <a:schemeClr val="tx1"/>
                </a:solidFill>
              </a:rPr>
              <a:t> </a:t>
            </a:r>
            <a:endParaRPr lang="es-CL" sz="2400" dirty="0" smtClean="0">
              <a:solidFill>
                <a:schemeClr val="tx1"/>
              </a:solidFill>
            </a:endParaRPr>
          </a:p>
          <a:p>
            <a:pPr marL="457200" indent="-457200" defTabSz="914224" fontAlgn="auto">
              <a:lnSpc>
                <a:spcPct val="100000"/>
              </a:lnSpc>
              <a:spcAft>
                <a:spcPts val="600"/>
              </a:spcAft>
              <a:buFont typeface="Wingdings" panose="05000000000000000000" pitchFamily="2" charset="2"/>
              <a:buChar char="§"/>
            </a:pPr>
            <a:r>
              <a:rPr lang="es-CL" sz="2400" dirty="0" err="1" smtClean="0">
                <a:solidFill>
                  <a:schemeClr val="tx1"/>
                </a:solidFill>
                <a:sym typeface="Wingdings" panose="05000000000000000000" pitchFamily="2" charset="2"/>
              </a:rPr>
              <a:t>Improve</a:t>
            </a:r>
            <a:r>
              <a:rPr lang="es-CL" sz="2400" dirty="0" smtClean="0">
                <a:solidFill>
                  <a:schemeClr val="tx1"/>
                </a:solidFill>
                <a:sym typeface="Wingdings" panose="05000000000000000000" pitchFamily="2" charset="2"/>
              </a:rPr>
              <a:t> </a:t>
            </a:r>
            <a:r>
              <a:rPr lang="es-CL" sz="2400" dirty="0" err="1" smtClean="0">
                <a:solidFill>
                  <a:schemeClr val="tx1"/>
                </a:solidFill>
                <a:sym typeface="Wingdings" panose="05000000000000000000" pitchFamily="2" charset="2"/>
              </a:rPr>
              <a:t>Scalability</a:t>
            </a:r>
            <a:r>
              <a:rPr lang="es-CL" sz="2400" dirty="0" smtClean="0">
                <a:solidFill>
                  <a:schemeClr val="tx1"/>
                </a:solidFill>
                <a:sym typeface="Wingdings" panose="05000000000000000000" pitchFamily="2" charset="2"/>
              </a:rPr>
              <a:t> and </a:t>
            </a:r>
            <a:r>
              <a:rPr lang="es-CL" sz="2400" dirty="0" err="1" smtClean="0">
                <a:solidFill>
                  <a:schemeClr val="tx1"/>
                </a:solidFill>
                <a:sym typeface="Wingdings" panose="05000000000000000000" pitchFamily="2" charset="2"/>
              </a:rPr>
              <a:t>Portability</a:t>
            </a:r>
            <a:r>
              <a:rPr lang="es-CL" sz="2400" dirty="0" smtClean="0">
                <a:solidFill>
                  <a:schemeClr val="tx1"/>
                </a:solidFill>
                <a:sym typeface="Wingdings" panose="05000000000000000000" pitchFamily="2" charset="2"/>
              </a:rPr>
              <a:t> </a:t>
            </a:r>
            <a:r>
              <a:rPr lang="es-CL" sz="2400" dirty="0" err="1" smtClean="0">
                <a:solidFill>
                  <a:schemeClr val="tx1"/>
                </a:solidFill>
                <a:sym typeface="Wingdings" panose="05000000000000000000" pitchFamily="2" charset="2"/>
              </a:rPr>
              <a:t>with</a:t>
            </a:r>
            <a:r>
              <a:rPr lang="es-CL" sz="2400" dirty="0" smtClean="0">
                <a:solidFill>
                  <a:schemeClr val="tx1"/>
                </a:solidFill>
                <a:sym typeface="Wingdings" panose="05000000000000000000" pitchFamily="2" charset="2"/>
              </a:rPr>
              <a:t> Azure </a:t>
            </a:r>
            <a:r>
              <a:rPr lang="es-CL" sz="2400" dirty="0" err="1" smtClean="0">
                <a:solidFill>
                  <a:schemeClr val="tx1"/>
                </a:solidFill>
                <a:sym typeface="Wingdings" panose="05000000000000000000" pitchFamily="2" charset="2"/>
              </a:rPr>
              <a:t>Container</a:t>
            </a:r>
            <a:r>
              <a:rPr lang="es-CL" sz="2400" dirty="0" smtClean="0">
                <a:solidFill>
                  <a:schemeClr val="tx1"/>
                </a:solidFill>
                <a:sym typeface="Wingdings" panose="05000000000000000000" pitchFamily="2" charset="2"/>
              </a:rPr>
              <a:t> </a:t>
            </a:r>
            <a:r>
              <a:rPr lang="es-CL" sz="2400" dirty="0" err="1" smtClean="0">
                <a:solidFill>
                  <a:schemeClr val="tx1"/>
                </a:solidFill>
                <a:sym typeface="Wingdings" panose="05000000000000000000" pitchFamily="2" charset="2"/>
              </a:rPr>
              <a:t>Services</a:t>
            </a:r>
            <a:endParaRPr lang="es-CL" sz="2400" dirty="0">
              <a:solidFill>
                <a:schemeClr val="tx1"/>
              </a:solidFill>
              <a:sym typeface="Wingdings" panose="05000000000000000000" pitchFamily="2" charset="2"/>
            </a:endParaRPr>
          </a:p>
          <a:p>
            <a:pPr defTabSz="914224" fontAlgn="auto">
              <a:lnSpc>
                <a:spcPct val="100000"/>
              </a:lnSpc>
              <a:spcAft>
                <a:spcPts val="600"/>
              </a:spcAft>
            </a:pPr>
            <a:endParaRPr lang="es-CL" sz="2800" dirty="0">
              <a:solidFill>
                <a:schemeClr val="tx1"/>
              </a:solidFill>
              <a:sym typeface="Wingdings" panose="05000000000000000000" pitchFamily="2" charset="2"/>
            </a:endParaRPr>
          </a:p>
          <a:p>
            <a:pPr defTabSz="914224" fontAlgn="auto">
              <a:lnSpc>
                <a:spcPct val="100000"/>
              </a:lnSpc>
              <a:spcAft>
                <a:spcPts val="600"/>
              </a:spcAft>
            </a:pPr>
            <a:endParaRPr lang="en-US" sz="1050" dirty="0">
              <a:solidFill>
                <a:schemeClr val="tx1"/>
              </a:solidFill>
            </a:endParaRPr>
          </a:p>
        </p:txBody>
      </p:sp>
      <p:sp>
        <p:nvSpPr>
          <p:cNvPr id="5" name="Title 2"/>
          <p:cNvSpPr txBox="1">
            <a:spLocks/>
          </p:cNvSpPr>
          <p:nvPr/>
        </p:nvSpPr>
        <p:spPr>
          <a:xfrm>
            <a:off x="6784186" y="1507523"/>
            <a:ext cx="4563436" cy="4127158"/>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457200" indent="-457200" defTabSz="914224" fontAlgn="auto">
              <a:lnSpc>
                <a:spcPct val="100000"/>
              </a:lnSpc>
              <a:spcAft>
                <a:spcPts val="600"/>
              </a:spcAft>
              <a:buFont typeface="Wingdings" panose="05000000000000000000" pitchFamily="2" charset="2"/>
              <a:buChar char="§"/>
            </a:pPr>
            <a:r>
              <a:rPr lang="es-CL" sz="2400" dirty="0" err="1">
                <a:solidFill>
                  <a:schemeClr val="tx1"/>
                </a:solidFill>
              </a:rPr>
              <a:t>Redundant</a:t>
            </a:r>
            <a:r>
              <a:rPr lang="es-CL" sz="2400" dirty="0">
                <a:solidFill>
                  <a:schemeClr val="tx1"/>
                </a:solidFill>
              </a:rPr>
              <a:t> Cloud </a:t>
            </a:r>
            <a:r>
              <a:rPr lang="es-CL" sz="2400" dirty="0" err="1">
                <a:solidFill>
                  <a:schemeClr val="tx1"/>
                </a:solidFill>
              </a:rPr>
              <a:t>Repository</a:t>
            </a:r>
            <a:r>
              <a:rPr lang="es-CL" sz="2400" dirty="0">
                <a:solidFill>
                  <a:schemeClr val="tx1"/>
                </a:solidFill>
              </a:rPr>
              <a:t> and </a:t>
            </a:r>
            <a:r>
              <a:rPr lang="es-CL" sz="2400" dirty="0" err="1">
                <a:solidFill>
                  <a:schemeClr val="tx1"/>
                </a:solidFill>
              </a:rPr>
              <a:t>Integration</a:t>
            </a:r>
            <a:r>
              <a:rPr lang="es-CL" sz="2400" dirty="0">
                <a:solidFill>
                  <a:schemeClr val="tx1"/>
                </a:solidFill>
              </a:rPr>
              <a:t> </a:t>
            </a:r>
            <a:r>
              <a:rPr lang="es-CL" sz="2400" dirty="0" err="1">
                <a:solidFill>
                  <a:schemeClr val="tx1"/>
                </a:solidFill>
              </a:rPr>
              <a:t>Infraestructure</a:t>
            </a:r>
            <a:endParaRPr lang="es-CL" sz="2400" dirty="0">
              <a:solidFill>
                <a:schemeClr val="tx1"/>
              </a:solidFill>
            </a:endParaRPr>
          </a:p>
          <a:p>
            <a:pPr marL="457200" indent="-457200" defTabSz="914224" fontAlgn="auto">
              <a:lnSpc>
                <a:spcPct val="100000"/>
              </a:lnSpc>
              <a:spcAft>
                <a:spcPts val="600"/>
              </a:spcAft>
              <a:buFont typeface="Wingdings" panose="05000000000000000000" pitchFamily="2" charset="2"/>
              <a:buChar char="§"/>
            </a:pPr>
            <a:r>
              <a:rPr lang="es-CL" sz="2400" dirty="0" err="1">
                <a:solidFill>
                  <a:schemeClr val="tx1"/>
                </a:solidFill>
              </a:rPr>
              <a:t>Reused</a:t>
            </a:r>
            <a:r>
              <a:rPr lang="es-CL" sz="2400" dirty="0">
                <a:solidFill>
                  <a:schemeClr val="tx1"/>
                </a:solidFill>
              </a:rPr>
              <a:t> </a:t>
            </a:r>
            <a:r>
              <a:rPr lang="es-CL" sz="2400" dirty="0" err="1">
                <a:solidFill>
                  <a:schemeClr val="tx1"/>
                </a:solidFill>
              </a:rPr>
              <a:t>All</a:t>
            </a:r>
            <a:r>
              <a:rPr lang="es-CL" sz="2400" dirty="0">
                <a:solidFill>
                  <a:schemeClr val="tx1"/>
                </a:solidFill>
              </a:rPr>
              <a:t> Eclipse, </a:t>
            </a:r>
            <a:r>
              <a:rPr lang="es-CL" sz="2400" dirty="0" err="1">
                <a:solidFill>
                  <a:schemeClr val="tx1"/>
                </a:solidFill>
              </a:rPr>
              <a:t>Git</a:t>
            </a:r>
            <a:r>
              <a:rPr lang="es-CL" sz="2400" dirty="0">
                <a:solidFill>
                  <a:schemeClr val="tx1"/>
                </a:solidFill>
              </a:rPr>
              <a:t>, </a:t>
            </a:r>
            <a:r>
              <a:rPr lang="es-CL" sz="2400" dirty="0" err="1">
                <a:solidFill>
                  <a:schemeClr val="tx1"/>
                </a:solidFill>
              </a:rPr>
              <a:t>Tomcat</a:t>
            </a:r>
            <a:r>
              <a:rPr lang="es-CL" sz="2400" dirty="0">
                <a:solidFill>
                  <a:schemeClr val="tx1"/>
                </a:solidFill>
              </a:rPr>
              <a:t> and </a:t>
            </a:r>
            <a:r>
              <a:rPr lang="es-CL" sz="2400" dirty="0" err="1">
                <a:solidFill>
                  <a:schemeClr val="tx1"/>
                </a:solidFill>
              </a:rPr>
              <a:t>Maven</a:t>
            </a:r>
            <a:r>
              <a:rPr lang="es-CL" sz="2400" dirty="0">
                <a:solidFill>
                  <a:schemeClr val="tx1"/>
                </a:solidFill>
              </a:rPr>
              <a:t> </a:t>
            </a:r>
            <a:r>
              <a:rPr lang="es-CL" sz="2400" dirty="0" err="1">
                <a:solidFill>
                  <a:schemeClr val="tx1"/>
                </a:solidFill>
              </a:rPr>
              <a:t>Assets</a:t>
            </a:r>
            <a:endParaRPr lang="es-CL" sz="2400" dirty="0">
              <a:solidFill>
                <a:schemeClr val="tx1"/>
              </a:solidFill>
            </a:endParaRPr>
          </a:p>
          <a:p>
            <a:pPr marL="457200" indent="-457200" defTabSz="914224" fontAlgn="auto">
              <a:lnSpc>
                <a:spcPct val="100000"/>
              </a:lnSpc>
              <a:spcAft>
                <a:spcPts val="600"/>
              </a:spcAft>
              <a:buFont typeface="Wingdings" panose="05000000000000000000" pitchFamily="2" charset="2"/>
              <a:buChar char="§"/>
            </a:pPr>
            <a:r>
              <a:rPr lang="es-CL" sz="2400" dirty="0">
                <a:solidFill>
                  <a:schemeClr val="tx1"/>
                </a:solidFill>
              </a:rPr>
              <a:t>No </a:t>
            </a:r>
            <a:r>
              <a:rPr lang="es-CL" sz="2400" dirty="0" err="1">
                <a:solidFill>
                  <a:schemeClr val="tx1"/>
                </a:solidFill>
              </a:rPr>
              <a:t>Intallation</a:t>
            </a:r>
            <a:r>
              <a:rPr lang="es-CL" sz="2400" dirty="0">
                <a:solidFill>
                  <a:schemeClr val="tx1"/>
                </a:solidFill>
              </a:rPr>
              <a:t> </a:t>
            </a:r>
            <a:r>
              <a:rPr lang="es-CL" sz="2400" dirty="0" err="1">
                <a:solidFill>
                  <a:schemeClr val="tx1"/>
                </a:solidFill>
              </a:rPr>
              <a:t>or</a:t>
            </a:r>
            <a:r>
              <a:rPr lang="es-CL" sz="2400" dirty="0">
                <a:solidFill>
                  <a:schemeClr val="tx1"/>
                </a:solidFill>
              </a:rPr>
              <a:t> Infra. </a:t>
            </a:r>
            <a:r>
              <a:rPr lang="es-CL" sz="2400" dirty="0" err="1">
                <a:solidFill>
                  <a:schemeClr val="tx1"/>
                </a:solidFill>
              </a:rPr>
              <a:t>Minimal</a:t>
            </a:r>
            <a:r>
              <a:rPr lang="es-CL" sz="2400" dirty="0">
                <a:solidFill>
                  <a:schemeClr val="tx1"/>
                </a:solidFill>
              </a:rPr>
              <a:t> </a:t>
            </a:r>
            <a:r>
              <a:rPr lang="es-CL" sz="2400" dirty="0" err="1">
                <a:solidFill>
                  <a:schemeClr val="tx1"/>
                </a:solidFill>
              </a:rPr>
              <a:t>Configuration</a:t>
            </a:r>
            <a:r>
              <a:rPr lang="es-CL" sz="2400" dirty="0">
                <a:solidFill>
                  <a:schemeClr val="tx1"/>
                </a:solidFill>
              </a:rPr>
              <a:t>. </a:t>
            </a:r>
            <a:r>
              <a:rPr lang="es-CL" sz="2400" dirty="0" err="1">
                <a:solidFill>
                  <a:schemeClr val="tx1"/>
                </a:solidFill>
              </a:rPr>
              <a:t>Slack</a:t>
            </a:r>
            <a:r>
              <a:rPr lang="es-CL" sz="2400" dirty="0">
                <a:solidFill>
                  <a:schemeClr val="tx1"/>
                </a:solidFill>
              </a:rPr>
              <a:t> </a:t>
            </a:r>
            <a:r>
              <a:rPr lang="es-CL" sz="2400" dirty="0" err="1">
                <a:solidFill>
                  <a:schemeClr val="tx1"/>
                </a:solidFill>
              </a:rPr>
              <a:t>integrated</a:t>
            </a:r>
            <a:endParaRPr lang="es-CL" sz="2400" dirty="0">
              <a:solidFill>
                <a:schemeClr val="tx1"/>
              </a:solidFill>
            </a:endParaRPr>
          </a:p>
          <a:p>
            <a:pPr marL="457200" indent="-457200" defTabSz="914224" fontAlgn="auto">
              <a:lnSpc>
                <a:spcPct val="100000"/>
              </a:lnSpc>
              <a:spcAft>
                <a:spcPts val="600"/>
              </a:spcAft>
              <a:buFont typeface="Wingdings" panose="05000000000000000000" pitchFamily="2" charset="2"/>
              <a:buChar char="§"/>
            </a:pPr>
            <a:r>
              <a:rPr lang="es-CL" sz="2400" dirty="0" err="1">
                <a:solidFill>
                  <a:schemeClr val="tx1"/>
                </a:solidFill>
              </a:rPr>
              <a:t>Starting</a:t>
            </a:r>
            <a:r>
              <a:rPr lang="es-CL" sz="2400" dirty="0">
                <a:solidFill>
                  <a:schemeClr val="tx1"/>
                </a:solidFill>
              </a:rPr>
              <a:t> From $0. – Ten Free </a:t>
            </a:r>
            <a:r>
              <a:rPr lang="es-CL" sz="2400" dirty="0" err="1">
                <a:solidFill>
                  <a:schemeClr val="tx1"/>
                </a:solidFill>
              </a:rPr>
              <a:t>Websites</a:t>
            </a:r>
            <a:r>
              <a:rPr lang="es-CL" sz="2400" dirty="0">
                <a:solidFill>
                  <a:schemeClr val="tx1"/>
                </a:solidFill>
              </a:rPr>
              <a:t>, Free VSTS Up to 5 </a:t>
            </a:r>
            <a:r>
              <a:rPr lang="es-CL" sz="2400" dirty="0" err="1">
                <a:solidFill>
                  <a:schemeClr val="tx1"/>
                </a:solidFill>
              </a:rPr>
              <a:t>team</a:t>
            </a:r>
            <a:r>
              <a:rPr lang="es-CL" sz="2400" dirty="0">
                <a:solidFill>
                  <a:schemeClr val="tx1"/>
                </a:solidFill>
              </a:rPr>
              <a:t> </a:t>
            </a:r>
            <a:r>
              <a:rPr lang="es-CL" sz="2400" dirty="0" err="1">
                <a:solidFill>
                  <a:schemeClr val="tx1"/>
                </a:solidFill>
              </a:rPr>
              <a:t>members</a:t>
            </a:r>
            <a:endParaRPr lang="es-CL" sz="100" dirty="0">
              <a:solidFill>
                <a:schemeClr val="tx1"/>
              </a:solidFill>
              <a:sym typeface="Wingdings" panose="05000000000000000000" pitchFamily="2" charset="2"/>
            </a:endParaRPr>
          </a:p>
          <a:p>
            <a:pPr defTabSz="914224" fontAlgn="auto">
              <a:lnSpc>
                <a:spcPct val="100000"/>
              </a:lnSpc>
              <a:spcAft>
                <a:spcPts val="600"/>
              </a:spcAft>
            </a:pPr>
            <a:endParaRPr lang="es-CL" sz="2800" dirty="0">
              <a:solidFill>
                <a:schemeClr val="tx1"/>
              </a:solidFill>
              <a:sym typeface="Wingdings" panose="05000000000000000000" pitchFamily="2" charset="2"/>
            </a:endParaRPr>
          </a:p>
          <a:p>
            <a:pPr defTabSz="914224" fontAlgn="auto">
              <a:lnSpc>
                <a:spcPct val="100000"/>
              </a:lnSpc>
              <a:spcAft>
                <a:spcPts val="600"/>
              </a:spcAft>
            </a:pPr>
            <a:endParaRPr lang="en-US" sz="1050" dirty="0">
              <a:solidFill>
                <a:schemeClr val="tx1"/>
              </a:solidFill>
            </a:endParaRPr>
          </a:p>
        </p:txBody>
      </p:sp>
    </p:spTree>
    <p:extLst>
      <p:ext uri="{BB962C8B-B14F-4D97-AF65-F5344CB8AC3E}">
        <p14:creationId xmlns:p14="http://schemas.microsoft.com/office/powerpoint/2010/main" val="298704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txBox="1">
            <a:spLocks/>
          </p:cNvSpPr>
          <p:nvPr/>
        </p:nvSpPr>
        <p:spPr>
          <a:xfrm>
            <a:off x="6511924" y="333529"/>
            <a:ext cx="5200152" cy="82491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3200" dirty="0">
                <a:solidFill>
                  <a:srgbClr val="00B0F0"/>
                </a:solidFill>
              </a:rPr>
              <a:t>Deployment Guide</a:t>
            </a:r>
            <a:r>
              <a:rPr lang="en-US" sz="4800" dirty="0">
                <a:solidFill>
                  <a:schemeClr val="tx1"/>
                </a:solidFill>
              </a:rPr>
              <a:t/>
            </a:r>
            <a:br>
              <a:rPr lang="en-US" sz="4800" dirty="0">
                <a:solidFill>
                  <a:schemeClr val="tx1"/>
                </a:solidFill>
              </a:rPr>
            </a:br>
            <a:endParaRPr lang="en-US" sz="1400" dirty="0">
              <a:solidFill>
                <a:schemeClr val="tx1"/>
              </a:solidFill>
            </a:endParaRPr>
          </a:p>
        </p:txBody>
      </p:sp>
      <p:pic>
        <p:nvPicPr>
          <p:cNvPr id="2" name="Picture 1"/>
          <p:cNvPicPr>
            <a:picLocks noChangeAspect="1"/>
          </p:cNvPicPr>
          <p:nvPr/>
        </p:nvPicPr>
        <p:blipFill>
          <a:blip r:embed="rId3"/>
          <a:stretch>
            <a:fillRect/>
          </a:stretch>
        </p:blipFill>
        <p:spPr>
          <a:xfrm>
            <a:off x="6511924" y="1182688"/>
            <a:ext cx="5709039" cy="5649912"/>
          </a:xfrm>
          <a:prstGeom prst="rect">
            <a:avLst/>
          </a:prstGeom>
        </p:spPr>
      </p:pic>
      <p:sp>
        <p:nvSpPr>
          <p:cNvPr id="6" name="Title 2"/>
          <p:cNvSpPr txBox="1">
            <a:spLocks/>
          </p:cNvSpPr>
          <p:nvPr/>
        </p:nvSpPr>
        <p:spPr>
          <a:xfrm>
            <a:off x="441324" y="333529"/>
            <a:ext cx="5200152" cy="82491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3200" dirty="0">
                <a:solidFill>
                  <a:srgbClr val="00B0F0"/>
                </a:solidFill>
              </a:rPr>
              <a:t>Business Scenario Description</a:t>
            </a:r>
            <a:endParaRPr lang="en-US" sz="1400" dirty="0">
              <a:solidFill>
                <a:schemeClr val="tx1"/>
              </a:solidFill>
            </a:endParaRPr>
          </a:p>
        </p:txBody>
      </p:sp>
      <p:pic>
        <p:nvPicPr>
          <p:cNvPr id="3" name="Picture 2"/>
          <p:cNvPicPr>
            <a:picLocks noChangeAspect="1"/>
          </p:cNvPicPr>
          <p:nvPr/>
        </p:nvPicPr>
        <p:blipFill>
          <a:blip r:embed="rId4"/>
          <a:stretch>
            <a:fillRect/>
          </a:stretch>
        </p:blipFill>
        <p:spPr>
          <a:xfrm>
            <a:off x="337348" y="1158446"/>
            <a:ext cx="5861135" cy="5674154"/>
          </a:xfrm>
          <a:prstGeom prst="rect">
            <a:avLst/>
          </a:prstGeom>
        </p:spPr>
      </p:pic>
    </p:spTree>
    <p:extLst>
      <p:ext uri="{BB962C8B-B14F-4D97-AF65-F5344CB8AC3E}">
        <p14:creationId xmlns:p14="http://schemas.microsoft.com/office/powerpoint/2010/main" val="332948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1.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4.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5.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6.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6.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8.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9.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d45d9a28-4d48-4835-9009-441d319c6f12" Revision="1" Stencil="System.MyShapes" StencilVersion="1.0"/>
</Control>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Props1.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2.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3.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4.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5.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6.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22993</TotalTime>
  <Words>460</Words>
  <Application>Microsoft Office PowerPoint</Application>
  <PresentationFormat>Custom</PresentationFormat>
  <Paragraphs>86</Paragraphs>
  <Slides>8</Slides>
  <Notes>5</Notes>
  <HiddenSlides>0</HiddenSlides>
  <MMClips>0</MMClips>
  <ScaleCrop>false</ScaleCrop>
  <HeadingPairs>
    <vt:vector size="6" baseType="variant">
      <vt:variant>
        <vt:lpstr>Fonts Used</vt:lpstr>
      </vt:variant>
      <vt:variant>
        <vt:i4>11</vt:i4>
      </vt:variant>
      <vt:variant>
        <vt:lpstr>Theme</vt:lpstr>
      </vt:variant>
      <vt:variant>
        <vt:i4>16</vt:i4>
      </vt:variant>
      <vt:variant>
        <vt:lpstr>Slide Titles</vt:lpstr>
      </vt:variant>
      <vt:variant>
        <vt:i4>8</vt:i4>
      </vt:variant>
    </vt:vector>
  </HeadingPairs>
  <TitlesOfParts>
    <vt:vector size="35" baseType="lpstr">
      <vt:lpstr>Arial Unicode MS</vt:lpstr>
      <vt:lpstr>MS PGothic</vt:lpstr>
      <vt:lpstr>MS PGothic</vt:lpstr>
      <vt:lpstr>Arial</vt:lpstr>
      <vt:lpstr>Calibri</vt:lpstr>
      <vt:lpstr>Consolas</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PowerPoint Presentation</vt:lpstr>
      <vt:lpstr>PowerPoint Presentation</vt:lpstr>
      <vt:lpstr>Traditional Java EE DevOps </vt:lpstr>
      <vt:lpstr>MSFT Cloud Powered- Java EE DevOps: WebApp </vt:lpstr>
      <vt:lpstr>MSFT Cloud Powered- Java EE DevOps &amp; Azure Container Services </vt:lpstr>
      <vt:lpstr>Java DevOps CI, VC, CD…..  Ver 1</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Alex Campos Arcos</cp:lastModifiedBy>
  <cp:revision>776</cp:revision>
  <cp:lastPrinted>2015-09-21T17:22:28Z</cp:lastPrinted>
  <dcterms:created xsi:type="dcterms:W3CDTF">2014-06-10T19:28:25Z</dcterms:created>
  <dcterms:modified xsi:type="dcterms:W3CDTF">2016-05-30T22:15:02Z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